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258" r:id="rId4"/>
    <p:sldId id="294" r:id="rId5"/>
    <p:sldId id="297" r:id="rId6"/>
    <p:sldId id="309" r:id="rId7"/>
    <p:sldId id="295" r:id="rId8"/>
    <p:sldId id="298" r:id="rId9"/>
    <p:sldId id="306" r:id="rId10"/>
    <p:sldId id="310" r:id="rId11"/>
    <p:sldId id="300" r:id="rId12"/>
    <p:sldId id="301" r:id="rId13"/>
    <p:sldId id="305" r:id="rId14"/>
    <p:sldId id="307" r:id="rId15"/>
    <p:sldId id="311" r:id="rId16"/>
    <p:sldId id="302" r:id="rId17"/>
    <p:sldId id="303" r:id="rId18"/>
    <p:sldId id="308" r:id="rId19"/>
    <p:sldId id="273" r:id="rId20"/>
    <p:sldId id="312" r:id="rId21"/>
    <p:sldId id="313" r:id="rId22"/>
    <p:sldId id="263" r:id="rId23"/>
    <p:sldId id="289"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15" autoAdjust="0"/>
    <p:restoredTop sz="96652" autoAdjust="0"/>
  </p:normalViewPr>
  <p:slideViewPr>
    <p:cSldViewPr snapToGrid="0">
      <p:cViewPr varScale="1">
        <p:scale>
          <a:sx n="82" d="100"/>
          <a:sy n="82" d="100"/>
        </p:scale>
        <p:origin x="138" y="60"/>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0ACA8C9-292E-E842-887A-250CE3D609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CN" altLang="en-US"/>
          </a:p>
        </p:txBody>
      </p:sp>
      <p:sp>
        <p:nvSpPr>
          <p:cNvPr id="3" name="日付プレースホルダー 2">
            <a:extLst>
              <a:ext uri="{FF2B5EF4-FFF2-40B4-BE49-F238E27FC236}">
                <a16:creationId xmlns:a16="http://schemas.microsoft.com/office/drawing/2014/main" id="{883F9E3A-8B48-8F47-B30A-55272CB164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D39FC-484A-E34C-8AFA-A3FADCD69964}" type="datetimeFigureOut">
              <a:t>2023/6/14</a:t>
            </a:fld>
            <a:endParaRPr kumimoji="1" lang="ja-CN" altLang="en-US"/>
          </a:p>
        </p:txBody>
      </p:sp>
      <p:sp>
        <p:nvSpPr>
          <p:cNvPr id="4" name="フッター プレースホルダー 3">
            <a:extLst>
              <a:ext uri="{FF2B5EF4-FFF2-40B4-BE49-F238E27FC236}">
                <a16:creationId xmlns:a16="http://schemas.microsoft.com/office/drawing/2014/main" id="{6750CA77-F3B9-474C-88DB-F148E4BB24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CN" altLang="en-US"/>
          </a:p>
        </p:txBody>
      </p:sp>
      <p:sp>
        <p:nvSpPr>
          <p:cNvPr id="5" name="スライド番号プレースホルダー 4">
            <a:extLst>
              <a:ext uri="{FF2B5EF4-FFF2-40B4-BE49-F238E27FC236}">
                <a16:creationId xmlns:a16="http://schemas.microsoft.com/office/drawing/2014/main" id="{7EAD6E3A-0004-EC4E-AAFE-5294A502BD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4A7914-F4B6-724C-8644-A9FB10508B91}" type="slidenum">
              <a:t>‹#›</a:t>
            </a:fld>
            <a:endParaRPr kumimoji="1" lang="ja-CN" altLang="en-US"/>
          </a:p>
        </p:txBody>
      </p:sp>
    </p:spTree>
    <p:extLst>
      <p:ext uri="{BB962C8B-B14F-4D97-AF65-F5344CB8AC3E}">
        <p14:creationId xmlns:p14="http://schemas.microsoft.com/office/powerpoint/2010/main" val="170983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9A116F6-936C-4311-A4E2-71136D293C2D}" type="datetimeFigureOut">
              <a:rPr lang="zh-CN" altLang="en-US" smtClean="0"/>
              <a:pPr/>
              <a:t>2023/6/14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CA63F332-6F12-409B-BD1B-B70E077D2F7F}" type="slidenum">
              <a:rPr lang="zh-CN" altLang="en-US" smtClean="0"/>
              <a:pPr/>
              <a:t>‹#›</a:t>
            </a:fld>
            <a:endParaRPr lang="zh-CN" altLang="en-US" dirty="0"/>
          </a:p>
        </p:txBody>
      </p:sp>
    </p:spTree>
    <p:extLst>
      <p:ext uri="{BB962C8B-B14F-4D97-AF65-F5344CB8AC3E}">
        <p14:creationId xmlns:p14="http://schemas.microsoft.com/office/powerpoint/2010/main" val="160771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a:t>
            </a:fld>
            <a:endParaRPr lang="zh-CN" altLang="en-US" dirty="0"/>
          </a:p>
        </p:txBody>
      </p:sp>
    </p:spTree>
    <p:extLst>
      <p:ext uri="{BB962C8B-B14F-4D97-AF65-F5344CB8AC3E}">
        <p14:creationId xmlns:p14="http://schemas.microsoft.com/office/powerpoint/2010/main" val="331259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人人网は</a:t>
            </a:r>
            <a:r>
              <a:rPr lang="en-US" altLang="ja-JP" b="0" i="0" dirty="0">
                <a:solidFill>
                  <a:srgbClr val="D1D5DB"/>
                </a:solidFill>
                <a:effectLst/>
                <a:latin typeface="Söhne"/>
              </a:rPr>
              <a:t>4</a:t>
            </a:r>
            <a:r>
              <a:rPr lang="ja-JP" altLang="en-US" b="0" i="0" dirty="0">
                <a:solidFill>
                  <a:srgbClr val="D1D5DB"/>
                </a:solidFill>
                <a:effectLst/>
                <a:latin typeface="Söhne"/>
              </a:rPr>
              <a:t>億人のユーザーを有し、毎日約</a:t>
            </a:r>
            <a:r>
              <a:rPr lang="en-US" altLang="ja-JP" b="0" i="0" dirty="0">
                <a:solidFill>
                  <a:srgbClr val="D1D5DB"/>
                </a:solidFill>
                <a:effectLst/>
                <a:latin typeface="Söhne"/>
              </a:rPr>
              <a:t>1,000</a:t>
            </a:r>
            <a:r>
              <a:rPr lang="ja-JP" altLang="en-US" b="0" i="0" dirty="0">
                <a:solidFill>
                  <a:srgbClr val="D1D5DB"/>
                </a:solidFill>
                <a:effectLst/>
                <a:latin typeface="Söhne"/>
              </a:rPr>
              <a:t>万人のオンラインユーザーがいます。主なユーザーは学生です。</a:t>
            </a:r>
            <a:endParaRPr lang="en-US" altLang="ja-JP" b="0" i="0" dirty="0">
              <a:solidFill>
                <a:srgbClr val="D1D5DB"/>
              </a:solidFill>
              <a:effectLst/>
              <a:latin typeface="Söhne"/>
            </a:endParaRPr>
          </a:p>
          <a:p>
            <a:endParaRPr lang="en-US" altLang="zh-CN" dirty="0"/>
          </a:p>
          <a:p>
            <a:pPr algn="l"/>
            <a:r>
              <a:rPr lang="ja-JP" altLang="en-US" b="0" i="0" dirty="0">
                <a:solidFill>
                  <a:srgbClr val="ECECF1"/>
                </a:solidFill>
                <a:effectLst/>
                <a:latin typeface="Söhne"/>
              </a:rPr>
              <a:t>ウェブサイトでは、製品の最適化とユーザーの成長のために、毎日多くのデータ統計が必要です。そのために、統計プラットフォームを開発しました。周期的な統計レポートを統計プラットフォームに組み込んでいます。</a:t>
            </a:r>
          </a:p>
          <a:p>
            <a:endParaRPr lang="en-US" altLang="zh-CN" dirty="0"/>
          </a:p>
          <a:p>
            <a:r>
              <a:rPr lang="ja-JP" altLang="en-US" b="0" i="0" dirty="0">
                <a:solidFill>
                  <a:srgbClr val="D1D5DB"/>
                </a:solidFill>
                <a:effectLst/>
                <a:latin typeface="Söhne"/>
              </a:rPr>
              <a:t>製品の開発が完了したら、コード内の</a:t>
            </a:r>
            <a:r>
              <a:rPr lang="en-US" altLang="ja-JP" b="0" i="0" dirty="0">
                <a:solidFill>
                  <a:srgbClr val="D1D5DB"/>
                </a:solidFill>
                <a:effectLst/>
                <a:latin typeface="Söhne"/>
              </a:rPr>
              <a:t>SQL</a:t>
            </a:r>
            <a:r>
              <a:rPr lang="ja-JP" altLang="en-US" b="0" i="0" dirty="0">
                <a:solidFill>
                  <a:srgbClr val="D1D5DB"/>
                </a:solidFill>
                <a:effectLst/>
                <a:latin typeface="Söhne"/>
              </a:rPr>
              <a:t>文を私たちに提出して審査を受ける必要があります。審査の基準としては、</a:t>
            </a:r>
            <a:r>
              <a:rPr lang="en-US" altLang="ja-JP" b="0" i="0" dirty="0">
                <a:solidFill>
                  <a:srgbClr val="D1D5DB"/>
                </a:solidFill>
                <a:effectLst/>
                <a:latin typeface="Söhne"/>
              </a:rPr>
              <a:t>SQL</a:t>
            </a:r>
            <a:r>
              <a:rPr lang="ja-JP" altLang="en-US" b="0" i="0" dirty="0">
                <a:solidFill>
                  <a:srgbClr val="D1D5DB"/>
                </a:solidFill>
                <a:effectLst/>
                <a:latin typeface="Söhne"/>
              </a:rPr>
              <a:t>文はインデックスを使用し、集計クエリは許可されていないことが一般的です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10</a:t>
            </a:fld>
            <a:endParaRPr lang="zh-CN" altLang="en-US" dirty="0"/>
          </a:p>
        </p:txBody>
      </p:sp>
    </p:spTree>
    <p:extLst>
      <p:ext uri="{BB962C8B-B14F-4D97-AF65-F5344CB8AC3E}">
        <p14:creationId xmlns:p14="http://schemas.microsoft.com/office/powerpoint/2010/main" val="279815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ウェブサイトには、おおよそ</a:t>
            </a:r>
            <a:r>
              <a:rPr lang="en-US" altLang="ja-JP" b="0" i="0" dirty="0">
                <a:solidFill>
                  <a:srgbClr val="D1D5DB"/>
                </a:solidFill>
                <a:effectLst/>
                <a:latin typeface="Söhne"/>
              </a:rPr>
              <a:t>2000</a:t>
            </a:r>
            <a:r>
              <a:rPr lang="ja-JP" altLang="en-US" b="0" i="0" dirty="0">
                <a:solidFill>
                  <a:srgbClr val="D1D5DB"/>
                </a:solidFill>
                <a:effectLst/>
                <a:latin typeface="Söhne"/>
              </a:rPr>
              <a:t>の</a:t>
            </a:r>
            <a:r>
              <a:rPr lang="en-US" altLang="ja-JP" b="0" i="0" dirty="0">
                <a:solidFill>
                  <a:srgbClr val="D1D5DB"/>
                </a:solidFill>
                <a:effectLst/>
                <a:latin typeface="Söhne"/>
              </a:rPr>
              <a:t>MySQL</a:t>
            </a:r>
            <a:r>
              <a:rPr lang="ja-JP" altLang="en-US" b="0" i="0" dirty="0">
                <a:solidFill>
                  <a:srgbClr val="D1D5DB"/>
                </a:solidFill>
                <a:effectLst/>
                <a:latin typeface="Söhne"/>
              </a:rPr>
              <a:t>データベースインスタンスがあります。</a:t>
            </a:r>
            <a:endParaRPr lang="en-US" altLang="ja-JP" b="0" i="0" dirty="0">
              <a:solidFill>
                <a:srgbClr val="D1D5DB"/>
              </a:solidFill>
              <a:effectLst/>
              <a:latin typeface="Söhne"/>
            </a:endParaRPr>
          </a:p>
          <a:p>
            <a:endParaRPr lang="en-US" altLang="zh-CN" dirty="0"/>
          </a:p>
          <a:p>
            <a:pPr algn="l"/>
            <a:r>
              <a:rPr lang="en-US" altLang="ja-JP" b="0" i="0" dirty="0">
                <a:solidFill>
                  <a:srgbClr val="ECECF1"/>
                </a:solidFill>
                <a:effectLst/>
                <a:latin typeface="Söhne"/>
              </a:rPr>
              <a:t>MHA</a:t>
            </a:r>
            <a:r>
              <a:rPr lang="ja-JP" altLang="en-US" b="0" i="0" dirty="0">
                <a:solidFill>
                  <a:srgbClr val="ECECF1"/>
                </a:solidFill>
                <a:effectLst/>
                <a:latin typeface="Söhne"/>
              </a:rPr>
              <a:t>（</a:t>
            </a:r>
            <a:r>
              <a:rPr lang="en-US" altLang="ja-JP" b="0" i="0" dirty="0">
                <a:solidFill>
                  <a:srgbClr val="ECECF1"/>
                </a:solidFill>
                <a:effectLst/>
                <a:latin typeface="Söhne"/>
              </a:rPr>
              <a:t>Master High Availability</a:t>
            </a:r>
            <a:r>
              <a:rPr lang="ja-JP" altLang="en-US" b="0" i="0" dirty="0">
                <a:solidFill>
                  <a:srgbClr val="ECECF1"/>
                </a:solidFill>
                <a:effectLst/>
                <a:latin typeface="Söhne"/>
              </a:rPr>
              <a:t>）の高可用性ソリューションを使用し、</a:t>
            </a:r>
            <a:r>
              <a:rPr lang="en-US" altLang="ja-JP" b="0" i="0" dirty="0">
                <a:solidFill>
                  <a:srgbClr val="ECECF1"/>
                </a:solidFill>
                <a:effectLst/>
                <a:latin typeface="Söhne"/>
              </a:rPr>
              <a:t>Zabbix</a:t>
            </a:r>
            <a:r>
              <a:rPr lang="ja-JP" altLang="en-US" b="0" i="0" dirty="0">
                <a:solidFill>
                  <a:srgbClr val="ECECF1"/>
                </a:solidFill>
                <a:effectLst/>
                <a:latin typeface="Söhne"/>
              </a:rPr>
              <a:t>でデータベースクラスタ全体を監視し、</a:t>
            </a:r>
            <a:r>
              <a:rPr lang="en-US" altLang="ja-JP" b="0" i="0" dirty="0" err="1">
                <a:solidFill>
                  <a:srgbClr val="ECECF1"/>
                </a:solidFill>
                <a:effectLst/>
                <a:latin typeface="Söhne"/>
              </a:rPr>
              <a:t>xtrabackup</a:t>
            </a:r>
            <a:r>
              <a:rPr lang="ja-JP" altLang="en-US" b="0" i="0" dirty="0">
                <a:solidFill>
                  <a:srgbClr val="ECECF1"/>
                </a:solidFill>
                <a:effectLst/>
                <a:latin typeface="Söhne"/>
              </a:rPr>
              <a:t>を使用してデータベースのバックアップを作成しています。</a:t>
            </a:r>
          </a:p>
          <a:p>
            <a:endParaRPr lang="en-US" altLang="zh-CN" dirty="0"/>
          </a:p>
          <a:p>
            <a:r>
              <a:rPr lang="ja-JP" altLang="en-US" b="0" i="0" dirty="0">
                <a:solidFill>
                  <a:srgbClr val="D1D5DB"/>
                </a:solidFill>
                <a:effectLst/>
                <a:latin typeface="Söhne"/>
              </a:rPr>
              <a:t>ユーザー数が非常に多いため、単一のテーブルのデータ量が大きくなるのを避けるため、私たちはシャーディング（分割）を行っています。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11</a:t>
            </a:fld>
            <a:endParaRPr lang="zh-CN" altLang="en-US" dirty="0"/>
          </a:p>
        </p:txBody>
      </p:sp>
    </p:spTree>
    <p:extLst>
      <p:ext uri="{BB962C8B-B14F-4D97-AF65-F5344CB8AC3E}">
        <p14:creationId xmlns:p14="http://schemas.microsoft.com/office/powerpoint/2010/main" val="415747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D1D5DB"/>
                </a:solidFill>
                <a:effectLst/>
                <a:latin typeface="Söhne"/>
              </a:rPr>
              <a:t>データの整合性を保証するために、</a:t>
            </a:r>
            <a:r>
              <a:rPr lang="en-US" altLang="ja-JP" b="0" i="0" dirty="0">
                <a:solidFill>
                  <a:srgbClr val="D1D5DB"/>
                </a:solidFill>
                <a:effectLst/>
                <a:latin typeface="Söhne"/>
              </a:rPr>
              <a:t>MySQL</a:t>
            </a:r>
            <a:r>
              <a:rPr lang="ja-JP" altLang="en-US" b="0" i="0" dirty="0">
                <a:solidFill>
                  <a:srgbClr val="D1D5DB"/>
                </a:solidFill>
                <a:effectLst/>
                <a:latin typeface="Söhne"/>
              </a:rPr>
              <a:t>データベースでは</a:t>
            </a:r>
            <a:r>
              <a:rPr lang="en-US" altLang="zh-CN" b="0" i="0" dirty="0">
                <a:solidFill>
                  <a:srgbClr val="000000"/>
                </a:solidFill>
                <a:effectLst/>
                <a:latin typeface="宋体" panose="02010600030101010101" pitchFamily="2" charset="-122"/>
                <a:ea typeface="宋体" panose="02010600030101010101" pitchFamily="2" charset="-122"/>
              </a:rPr>
              <a:t>semi-sync-</a:t>
            </a:r>
            <a:r>
              <a:rPr lang="en-US" altLang="zh-CN" b="0" i="0" dirty="0" err="1">
                <a:solidFill>
                  <a:srgbClr val="000000"/>
                </a:solidFill>
                <a:effectLst/>
                <a:latin typeface="宋体" panose="02010600030101010101" pitchFamily="2" charset="-122"/>
                <a:ea typeface="宋体" panose="02010600030101010101" pitchFamily="2" charset="-122"/>
              </a:rPr>
              <a:t>relication</a:t>
            </a:r>
            <a:r>
              <a:rPr lang="ja-JP" altLang="en-US" b="0" i="0" dirty="0">
                <a:solidFill>
                  <a:srgbClr val="D1D5DB"/>
                </a:solidFill>
                <a:effectLst/>
                <a:latin typeface="Söhne"/>
              </a:rPr>
              <a:t>を使用してマスターとスレーブの同期を行っています。</a:t>
            </a:r>
            <a:endParaRPr lang="en-US" altLang="ja-JP"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a:solidFill>
                  <a:srgbClr val="000000"/>
                </a:solidFill>
                <a:effectLst/>
                <a:latin typeface="宋体" panose="02010600030101010101" pitchFamily="2" charset="-122"/>
                <a:ea typeface="宋体" panose="02010600030101010101" pitchFamily="2" charset="-122"/>
              </a:rPr>
              <a:t>MHA-</a:t>
            </a:r>
            <a:r>
              <a:rPr lang="en-US" altLang="zh-CN" b="0" i="0" dirty="0">
                <a:solidFill>
                  <a:srgbClr val="000000"/>
                </a:solidFill>
                <a:effectLst/>
                <a:latin typeface="Calibri" panose="020F0502020204030204" pitchFamily="34" charset="0"/>
              </a:rPr>
              <a:t>manager</a:t>
            </a:r>
            <a:r>
              <a:rPr lang="ja-JP" altLang="en-US" b="0" i="0" dirty="0">
                <a:solidFill>
                  <a:srgbClr val="D1D5DB"/>
                </a:solidFill>
                <a:effectLst/>
                <a:latin typeface="Söhne"/>
              </a:rPr>
              <a:t>がマスターデータベースの障害を検知すると、新しいマスターデータベースの選択が開始されます。</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その場合、</a:t>
            </a:r>
            <a:r>
              <a:rPr lang="en-US" altLang="ja-JP" b="0" i="0" dirty="0">
                <a:solidFill>
                  <a:srgbClr val="D1D5DB"/>
                </a:solidFill>
                <a:effectLst/>
                <a:latin typeface="Söhne"/>
              </a:rPr>
              <a:t>MHA</a:t>
            </a:r>
            <a:r>
              <a:rPr lang="ja-JP" altLang="en-US" b="0" i="0">
                <a:solidFill>
                  <a:srgbClr val="D1D5DB"/>
                </a:solidFill>
                <a:effectLst/>
                <a:latin typeface="Söhne"/>
              </a:rPr>
              <a:t>マネージャーはスクリプトを呼び出して、どちらのスレーブが最新かを判断し、最新のスレーブを新しいマスターとして設定し、もう一方のスレーブのポインタを新しいマスターに再設定して、新しいマスタースレーブの関係を構築します。</a:t>
            </a:r>
            <a:endParaRPr lang="en-US" altLang="zh-CN" b="0" i="0" dirty="0">
              <a:solidFill>
                <a:srgbClr val="000000"/>
              </a:solidFill>
              <a:effectLst/>
              <a:latin typeface="宋体" panose="02010600030101010101" pitchFamily="2" charset="-122"/>
              <a:ea typeface="宋体" panose="02010600030101010101" pitchFamily="2" charset="-122"/>
            </a:endParaRPr>
          </a:p>
          <a:p>
            <a:r>
              <a:rPr lang="ja-JP" altLang="en-US" b="0" i="0" dirty="0">
                <a:solidFill>
                  <a:srgbClr val="D1D5DB"/>
                </a:solidFill>
                <a:effectLst/>
                <a:latin typeface="Söhne"/>
              </a:rPr>
              <a:t>新しいマスターに</a:t>
            </a:r>
            <a:r>
              <a:rPr lang="en-US" altLang="zh-CN" b="0" i="0" dirty="0">
                <a:solidFill>
                  <a:srgbClr val="000000"/>
                </a:solidFill>
                <a:effectLst/>
                <a:latin typeface="宋体" panose="02010600030101010101" pitchFamily="2" charset="-122"/>
                <a:ea typeface="宋体" panose="02010600030101010101" pitchFamily="2" charset="-122"/>
              </a:rPr>
              <a:t>virtual </a:t>
            </a:r>
            <a:r>
              <a:rPr lang="en-US" altLang="ja-JP" b="0" i="0" dirty="0">
                <a:solidFill>
                  <a:srgbClr val="D1D5DB"/>
                </a:solidFill>
                <a:effectLst/>
                <a:latin typeface="Söhne"/>
              </a:rPr>
              <a:t>IP</a:t>
            </a:r>
            <a:r>
              <a:rPr lang="ja-JP" altLang="en-US" b="0" i="0" dirty="0">
                <a:solidFill>
                  <a:srgbClr val="D1D5DB"/>
                </a:solidFill>
                <a:effectLst/>
                <a:latin typeface="Söhne"/>
              </a:rPr>
              <a:t>を設定します。</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r>
              <a:rPr lang="ja-JP" altLang="en-US" b="0" i="0" dirty="0">
                <a:solidFill>
                  <a:srgbClr val="D1D5DB"/>
                </a:solidFill>
                <a:effectLst/>
                <a:latin typeface="Söhne"/>
              </a:rPr>
              <a:t>管理者に警告メールや</a:t>
            </a:r>
            <a:r>
              <a:rPr lang="en-US" altLang="ja-JP" b="0" i="0" dirty="0">
                <a:solidFill>
                  <a:srgbClr val="D1D5DB"/>
                </a:solidFill>
                <a:effectLst/>
                <a:latin typeface="Söhne"/>
              </a:rPr>
              <a:t>SMS</a:t>
            </a:r>
            <a:r>
              <a:rPr lang="ja-JP" altLang="en-US" b="0" i="0" dirty="0">
                <a:solidFill>
                  <a:srgbClr val="D1D5DB"/>
                </a:solidFill>
                <a:effectLst/>
                <a:latin typeface="Söhne"/>
              </a:rPr>
              <a:t>を送信します。</a:t>
            </a:r>
            <a:endParaRPr kumimoji="1" lang="en-US" altLang="en-US" b="0" i="0" dirty="0">
              <a:solidFill>
                <a:srgbClr val="000000"/>
              </a:solidFill>
              <a:effectLst/>
              <a:latin typeface="宋体" panose="02010600030101010101" pitchFamily="2" charset="-122"/>
              <a:ea typeface="宋体" panose="02010600030101010101" pitchFamily="2" charset="-122"/>
            </a:endParaRPr>
          </a:p>
          <a:p>
            <a:endParaRPr kumimoji="1" lang="ja-CN" altLang="en-US" dirty="0"/>
          </a:p>
        </p:txBody>
      </p:sp>
      <p:sp>
        <p:nvSpPr>
          <p:cNvPr id="4" name="スライド番号プレースホルダー 3"/>
          <p:cNvSpPr>
            <a:spLocks noGrp="1"/>
          </p:cNvSpPr>
          <p:nvPr>
            <p:ph type="sldNum" sz="quarter" idx="5"/>
          </p:nvPr>
        </p:nvSpPr>
        <p:spPr/>
        <p:txBody>
          <a:bodyPr/>
          <a:lstStyle/>
          <a:p>
            <a:fld id="{CA63F332-6F12-409B-BD1B-B70E077D2F7F}" type="slidenum">
              <a:rPr lang="zh-CN" altLang="en-US" smtClean="0"/>
              <a:pPr/>
              <a:t>12</a:t>
            </a:fld>
            <a:endParaRPr lang="zh-CN" altLang="en-US" dirty="0"/>
          </a:p>
        </p:txBody>
      </p:sp>
    </p:spTree>
    <p:extLst>
      <p:ext uri="{BB962C8B-B14F-4D97-AF65-F5344CB8AC3E}">
        <p14:creationId xmlns:p14="http://schemas.microsoft.com/office/powerpoint/2010/main" val="359180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周期的な統計要件に対応するため、統計プラットフォームを開発しました。ビジネス部門の同僚は統計プラットフォーム上で統計レポートを閲覧できます。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毎日、多くの統計要件があり、統計対象のデータが異なるデータベースに分散しているため、私たちは</a:t>
            </a:r>
            <a:r>
              <a:rPr lang="en-US" altLang="ja-JP" b="0" i="0" dirty="0">
                <a:solidFill>
                  <a:srgbClr val="D1D5DB"/>
                </a:solidFill>
                <a:effectLst/>
                <a:latin typeface="Söhne"/>
              </a:rPr>
              <a:t>Python</a:t>
            </a:r>
            <a:r>
              <a:rPr lang="ja-JP" altLang="en-US" b="0" i="0" dirty="0">
                <a:solidFill>
                  <a:srgbClr val="D1D5DB"/>
                </a:solidFill>
                <a:effectLst/>
                <a:latin typeface="Söhne"/>
              </a:rPr>
              <a:t>言語を使用して、データベースを跨いで統計を行うためのフレームワークを開発しました。</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このフレームワークを使用すると、わずか数行のコードでデータベースを跨いだ複雑なクエリを実行することができます。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13</a:t>
            </a:fld>
            <a:endParaRPr lang="zh-CN" altLang="en-US" dirty="0"/>
          </a:p>
        </p:txBody>
      </p:sp>
    </p:spTree>
    <p:extLst>
      <p:ext uri="{BB962C8B-B14F-4D97-AF65-F5344CB8AC3E}">
        <p14:creationId xmlns:p14="http://schemas.microsoft.com/office/powerpoint/2010/main" val="216624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这是在人人网用到的技术 ， 在人人网的后期，运维工作大部分已经做到了自动化，每天大概看看报表和健康检查就可以了。</a:t>
            </a:r>
            <a:endParaRPr lang="en-US" altLang="zh-CN" dirty="0"/>
          </a:p>
          <a:p>
            <a:endParaRPr lang="en-US" altLang="zh-CN" dirty="0"/>
          </a:p>
          <a:p>
            <a:pPr algn="l"/>
            <a:r>
              <a:rPr lang="ja-JP" altLang="en-US" b="0" i="0" dirty="0">
                <a:solidFill>
                  <a:srgbClr val="ECECF1"/>
                </a:solidFill>
                <a:effectLst/>
                <a:latin typeface="Söhne"/>
              </a:rPr>
              <a:t>これは人人網で使用された技術です。人人網の後半では、運用業務の大部分は自動化されており、日々レポートの確認やシステムの健康チェックを行うだけです。</a:t>
            </a:r>
          </a:p>
          <a:p>
            <a:br>
              <a:rPr lang="ja-JP" altLang="en-US" b="0" i="0" dirty="0">
                <a:solidFill>
                  <a:srgbClr val="ECECF1"/>
                </a:solidFill>
                <a:effectLst/>
                <a:latin typeface="Söhne"/>
              </a:rPr>
            </a:b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14</a:t>
            </a:fld>
            <a:endParaRPr lang="zh-CN" altLang="en-US" dirty="0"/>
          </a:p>
        </p:txBody>
      </p:sp>
    </p:spTree>
    <p:extLst>
      <p:ext uri="{BB962C8B-B14F-4D97-AF65-F5344CB8AC3E}">
        <p14:creationId xmlns:p14="http://schemas.microsoft.com/office/powerpoint/2010/main" val="59956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我回到沈阳，在東軟负责区块链新技术调研的调研，那时候区块链的企业应用刚出现不久。之后参与区块链平台产品的设计和开发，编写产品的详细设计和操作手册，区块链平台产品发布之后负责区块链平台的推广，以及给客户进行安装调试。</a:t>
            </a:r>
            <a:endParaRPr lang="en-US" altLang="zh-CN" dirty="0"/>
          </a:p>
          <a:p>
            <a:endParaRPr lang="en-US" altLang="zh-CN" dirty="0"/>
          </a:p>
          <a:p>
            <a:r>
              <a:rPr lang="en-US" altLang="ja-JP" b="0" i="0" dirty="0">
                <a:solidFill>
                  <a:srgbClr val="D1D5DB"/>
                </a:solidFill>
                <a:effectLst/>
                <a:latin typeface="Söhne"/>
              </a:rPr>
              <a:t>2015</a:t>
            </a:r>
            <a:r>
              <a:rPr lang="ja-JP" altLang="en-US" b="0" i="0" dirty="0">
                <a:solidFill>
                  <a:srgbClr val="D1D5DB"/>
                </a:solidFill>
                <a:effectLst/>
                <a:latin typeface="Söhne"/>
              </a:rPr>
              <a:t>年に私は沈陽にやってきて、東軟でブロックチェーンの新技術調査を担当しました。当時、ブロックチェーンの企業応用はまだ初期段階でした。その後、ブロックチェーンプラットフォーム製品の設計と開発に参加し、製品の詳細設計と操作マニュアルを作成しました。ブロックチェーンプラットフォーム製品のリリース後は、プラットフォームの普及活動や顧客へのインストールとデバッグを担当しました</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15</a:t>
            </a:fld>
            <a:endParaRPr lang="zh-CN" altLang="en-US" dirty="0"/>
          </a:p>
        </p:txBody>
      </p:sp>
    </p:spTree>
    <p:extLst>
      <p:ext uri="{BB962C8B-B14F-4D97-AF65-F5344CB8AC3E}">
        <p14:creationId xmlns:p14="http://schemas.microsoft.com/office/powerpoint/2010/main" val="313108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ja-JP" altLang="en-US" b="0" i="0" dirty="0">
                <a:solidFill>
                  <a:srgbClr val="D1D5DB"/>
                </a:solidFill>
                <a:effectLst/>
                <a:latin typeface="Söhne"/>
              </a:rPr>
              <a:t>企業のアプリケーションでは、ブロックチェーンは複数の参加者が共同で維持するアプリケーションとデータとして機能します。追溯やデータの改ざん防止などの要件がある場合、ブロックチェーンの利用をお勧めし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ブロックチェーンアプリケーションプラットフォームは</a:t>
            </a:r>
            <a:r>
              <a:rPr lang="en-US" altLang="ja-JP" b="0" i="0" dirty="0">
                <a:solidFill>
                  <a:srgbClr val="D1D5DB"/>
                </a:solidFill>
                <a:effectLst/>
                <a:latin typeface="Söhne"/>
              </a:rPr>
              <a:t>Hyperledger Fabric</a:t>
            </a:r>
            <a:r>
              <a:rPr lang="ja-JP" altLang="en-US" b="0" i="0" dirty="0">
                <a:solidFill>
                  <a:srgbClr val="D1D5DB"/>
                </a:solidFill>
                <a:effectLst/>
                <a:latin typeface="Söhne"/>
              </a:rPr>
              <a:t>の標準に基づいており、マルチセンター展開や複数の暗号化方式を実現しています。赤い枠で示されている領域は、私たちが主に開発した機能です。また、マルチチェーン管理やスマートコントラクトの自動生成などの機能もサポートしています。</a:t>
            </a:r>
            <a:endParaRPr lang="en-US" altLang="ja-JP" b="0" i="0" dirty="0">
              <a:solidFill>
                <a:srgbClr val="D1D5DB"/>
              </a:solidFill>
              <a:effectLst/>
              <a:latin typeface="Söhne"/>
            </a:endParaRPr>
          </a:p>
          <a:p>
            <a:endParaRPr lang="en-US" altLang="zh-CN" dirty="0"/>
          </a:p>
          <a:p>
            <a:pPr algn="l"/>
            <a:r>
              <a:rPr lang="en-US" altLang="ja-JP" b="0" i="0" dirty="0">
                <a:solidFill>
                  <a:srgbClr val="ECECF1"/>
                </a:solidFill>
                <a:effectLst/>
                <a:latin typeface="Söhne"/>
              </a:rPr>
              <a:t>Docker</a:t>
            </a:r>
            <a:r>
              <a:rPr lang="ja-JP" altLang="en-US" b="0" i="0" dirty="0">
                <a:solidFill>
                  <a:srgbClr val="ECECF1"/>
                </a:solidFill>
                <a:effectLst/>
                <a:latin typeface="Söhne"/>
              </a:rPr>
              <a:t>、</a:t>
            </a:r>
            <a:r>
              <a:rPr lang="en-US" altLang="ja-JP" b="0" i="0" dirty="0" err="1">
                <a:solidFill>
                  <a:srgbClr val="ECECF1"/>
                </a:solidFill>
                <a:effectLst/>
                <a:latin typeface="Söhne"/>
              </a:rPr>
              <a:t>containerd</a:t>
            </a:r>
            <a:r>
              <a:rPr lang="ja-JP" altLang="en-US" b="0" i="0" dirty="0">
                <a:solidFill>
                  <a:srgbClr val="ECECF1"/>
                </a:solidFill>
                <a:effectLst/>
                <a:latin typeface="Söhne"/>
              </a:rPr>
              <a:t>、</a:t>
            </a:r>
            <a:r>
              <a:rPr lang="en-US" altLang="ja-JP" b="0" i="0" dirty="0">
                <a:solidFill>
                  <a:srgbClr val="ECECF1"/>
                </a:solidFill>
                <a:effectLst/>
                <a:latin typeface="Söhne"/>
              </a:rPr>
              <a:t>Kubernetes</a:t>
            </a:r>
            <a:r>
              <a:rPr lang="ja-JP" altLang="en-US" b="0" i="0" dirty="0">
                <a:solidFill>
                  <a:srgbClr val="ECECF1"/>
                </a:solidFill>
                <a:effectLst/>
                <a:latin typeface="Söhne"/>
              </a:rPr>
              <a:t>などのコンテナ展開方式をサポートしています。</a:t>
            </a:r>
          </a:p>
          <a:p>
            <a:br>
              <a:rPr lang="ja-JP" altLang="en-US" b="0" i="0" dirty="0">
                <a:solidFill>
                  <a:srgbClr val="ECECF1"/>
                </a:solidFill>
                <a:effectLst/>
                <a:latin typeface="Söhne"/>
              </a:rPr>
            </a:br>
            <a:endParaRPr lang="en-US" altLang="zh-CN" dirty="0"/>
          </a:p>
          <a:p>
            <a:r>
              <a:rPr lang="zh-CN" altLang="en-US" dirty="0"/>
              <a:t>支持</a:t>
            </a:r>
            <a:r>
              <a:rPr lang="en-US" altLang="zh-CN" dirty="0"/>
              <a:t>docker</a:t>
            </a:r>
            <a:r>
              <a:rPr lang="zh-CN" altLang="en-US" dirty="0"/>
              <a:t>，</a:t>
            </a:r>
            <a:r>
              <a:rPr lang="en-US" altLang="zh-CN" dirty="0" err="1"/>
              <a:t>containerd</a:t>
            </a:r>
            <a:r>
              <a:rPr lang="zh-CN" altLang="en-US" dirty="0"/>
              <a:t>，</a:t>
            </a:r>
            <a:r>
              <a:rPr lang="en-US" altLang="zh-CN" dirty="0"/>
              <a:t>Kubernetes</a:t>
            </a:r>
            <a:r>
              <a:rPr lang="zh-CN" altLang="en-US" dirty="0"/>
              <a:t>等容器部署方式</a:t>
            </a:r>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16</a:t>
            </a:fld>
            <a:endParaRPr lang="zh-CN" altLang="en-US" dirty="0"/>
          </a:p>
        </p:txBody>
      </p:sp>
    </p:spTree>
    <p:extLst>
      <p:ext uri="{BB962C8B-B14F-4D97-AF65-F5344CB8AC3E}">
        <p14:creationId xmlns:p14="http://schemas.microsoft.com/office/powerpoint/2010/main" val="317378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algn="l"/>
            <a:r>
              <a:rPr lang="ja-JP" altLang="en-US" b="0" i="0" dirty="0">
                <a:solidFill>
                  <a:srgbClr val="ECECF1"/>
                </a:solidFill>
                <a:effectLst/>
                <a:latin typeface="Söhne"/>
              </a:rPr>
              <a:t>浅い青色のボックスには、私たちの製品があります。ブロックチェーンアプリケーションプラットフォームは、複数のセンター展開をサポートしており、センターの作成と参加センターがスマートコントラクトとデータベースを共同で管理しています。</a:t>
            </a:r>
          </a:p>
          <a:p>
            <a:endParaRPr lang="en-US" altLang="zh-CN" dirty="0"/>
          </a:p>
          <a:p>
            <a:r>
              <a:rPr lang="ja-JP" altLang="en-US" b="0" i="0" dirty="0">
                <a:solidFill>
                  <a:srgbClr val="D1D5DB"/>
                </a:solidFill>
                <a:effectLst/>
                <a:latin typeface="Söhne"/>
              </a:rPr>
              <a:t>取引の両当事者は、データやスマートコントラクトを一方的に変更または更新することはできません。プラットフォームは、</a:t>
            </a:r>
            <a:r>
              <a:rPr lang="en-US" altLang="ja-JP" b="0" i="0" dirty="0">
                <a:solidFill>
                  <a:srgbClr val="D1D5DB"/>
                </a:solidFill>
                <a:effectLst/>
                <a:latin typeface="Söhne"/>
              </a:rPr>
              <a:t>REST API</a:t>
            </a:r>
            <a:r>
              <a:rPr lang="ja-JP" altLang="en-US" b="0" i="0" dirty="0">
                <a:solidFill>
                  <a:srgbClr val="D1D5DB"/>
                </a:solidFill>
                <a:effectLst/>
                <a:latin typeface="Söhne"/>
              </a:rPr>
              <a:t>を介して顧客の既存のビジネスシステムに統合することができます。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17</a:t>
            </a:fld>
            <a:endParaRPr lang="zh-CN" altLang="en-US" dirty="0"/>
          </a:p>
        </p:txBody>
      </p:sp>
    </p:spTree>
    <p:extLst>
      <p:ext uri="{BB962C8B-B14F-4D97-AF65-F5344CB8AC3E}">
        <p14:creationId xmlns:p14="http://schemas.microsoft.com/office/powerpoint/2010/main" val="202759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D1D5DB"/>
                </a:solidFill>
                <a:effectLst/>
                <a:latin typeface="Söhne"/>
              </a:rPr>
              <a:t>区块链プラットフォームのフロントエンドには、</a:t>
            </a:r>
            <a:r>
              <a:rPr lang="en-US" altLang="ja-JP" b="0" i="0" dirty="0">
                <a:solidFill>
                  <a:srgbClr val="D1D5DB"/>
                </a:solidFill>
                <a:effectLst/>
                <a:latin typeface="Söhne"/>
              </a:rPr>
              <a:t>JavaScript</a:t>
            </a:r>
            <a:r>
              <a:rPr lang="ja-JP" altLang="en-US" b="0" i="0" dirty="0">
                <a:solidFill>
                  <a:srgbClr val="D1D5DB"/>
                </a:solidFill>
                <a:effectLst/>
                <a:latin typeface="Söhne"/>
              </a:rPr>
              <a:t>の</a:t>
            </a:r>
            <a:r>
              <a:rPr lang="en-US" altLang="ja-JP" b="0" i="0" dirty="0">
                <a:solidFill>
                  <a:srgbClr val="D1D5DB"/>
                </a:solidFill>
                <a:effectLst/>
                <a:latin typeface="Söhne"/>
              </a:rPr>
              <a:t>VUE3</a:t>
            </a:r>
            <a:r>
              <a:rPr lang="ja-JP" altLang="en-US" b="0" i="0" dirty="0">
                <a:solidFill>
                  <a:srgbClr val="D1D5DB"/>
                </a:solidFill>
                <a:effectLst/>
                <a:latin typeface="Söhne"/>
              </a:rPr>
              <a:t>フレームワークが使用されています。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バックエンドでは、</a:t>
            </a:r>
            <a:r>
              <a:rPr lang="en-US" altLang="ja-JP" b="0" i="0" dirty="0">
                <a:solidFill>
                  <a:srgbClr val="D1D5DB"/>
                </a:solidFill>
                <a:effectLst/>
                <a:latin typeface="Söhne"/>
              </a:rPr>
              <a:t>Java</a:t>
            </a:r>
            <a:r>
              <a:rPr lang="ja-JP" altLang="en-US" b="0" i="0" dirty="0">
                <a:solidFill>
                  <a:srgbClr val="D1D5DB"/>
                </a:solidFill>
                <a:effectLst/>
                <a:latin typeface="Söhne"/>
              </a:rPr>
              <a:t>の</a:t>
            </a:r>
            <a:r>
              <a:rPr lang="en-US" altLang="ja-JP" b="0" i="0" dirty="0">
                <a:solidFill>
                  <a:srgbClr val="D1D5DB"/>
                </a:solidFill>
                <a:effectLst/>
                <a:latin typeface="Söhne"/>
              </a:rPr>
              <a:t>Spring Boot</a:t>
            </a:r>
            <a:r>
              <a:rPr lang="ja-JP" altLang="en-US" b="0" i="0" dirty="0">
                <a:solidFill>
                  <a:srgbClr val="D1D5DB"/>
                </a:solidFill>
                <a:effectLst/>
                <a:latin typeface="Söhne"/>
              </a:rPr>
              <a:t>フレームワークと</a:t>
            </a:r>
            <a:r>
              <a:rPr lang="en-US" altLang="ja-JP" b="0" i="0" dirty="0">
                <a:solidFill>
                  <a:srgbClr val="D1D5DB"/>
                </a:solidFill>
                <a:effectLst/>
                <a:latin typeface="Söhne"/>
              </a:rPr>
              <a:t>Go</a:t>
            </a:r>
            <a:r>
              <a:rPr lang="ja-JP" altLang="en-US" b="0" i="0" dirty="0">
                <a:solidFill>
                  <a:srgbClr val="D1D5DB"/>
                </a:solidFill>
                <a:effectLst/>
                <a:latin typeface="Söhne"/>
              </a:rPr>
              <a:t>の</a:t>
            </a:r>
            <a:r>
              <a:rPr lang="en-US" altLang="ja-JP" b="0" i="0" dirty="0" err="1">
                <a:solidFill>
                  <a:srgbClr val="D1D5DB"/>
                </a:solidFill>
                <a:effectLst/>
                <a:latin typeface="Söhne"/>
              </a:rPr>
              <a:t>Beego</a:t>
            </a:r>
            <a:r>
              <a:rPr lang="ja-JP" altLang="en-US" b="0" i="0" dirty="0">
                <a:solidFill>
                  <a:srgbClr val="D1D5DB"/>
                </a:solidFill>
                <a:effectLst/>
                <a:latin typeface="Söhne"/>
              </a:rPr>
              <a:t>フレームワークが使用されています。</a:t>
            </a:r>
            <a:endParaRPr lang="en-US" altLang="ja-JP" b="0" i="0" dirty="0">
              <a:solidFill>
                <a:srgbClr val="D1D5DB"/>
              </a:solidFill>
              <a:effectLst/>
              <a:latin typeface="Söhne"/>
            </a:endParaRPr>
          </a:p>
          <a:p>
            <a:endParaRPr lang="en-US" altLang="zh-CN" dirty="0"/>
          </a:p>
          <a:p>
            <a:r>
              <a:rPr lang="ja-JP" altLang="en-US" dirty="0"/>
              <a:t>主流のコンテナ環境をサポート</a:t>
            </a:r>
            <a:endParaRPr lang="en-US" altLang="ja-JP" dirty="0"/>
          </a:p>
          <a:p>
            <a:endParaRPr lang="en-US" altLang="zh-CN" dirty="0"/>
          </a:p>
          <a:p>
            <a:r>
              <a:rPr lang="zh-CN" altLang="en-US" dirty="0"/>
              <a:t>数据库使用 </a:t>
            </a:r>
            <a:r>
              <a:rPr lang="en-US" altLang="zh-CN" sz="1200" dirty="0">
                <a:solidFill>
                  <a:schemeClr val="bg1"/>
                </a:solidFill>
                <a:ea typeface="微软雅黑" panose="020B0503020204020204" pitchFamily="34" charset="-122"/>
              </a:rPr>
              <a:t>MySQL</a:t>
            </a:r>
            <a:r>
              <a:rPr lang="zh-CN" altLang="en-US" sz="1200" dirty="0">
                <a:solidFill>
                  <a:schemeClr val="bg1"/>
                </a:solidFill>
                <a:ea typeface="微软雅黑" panose="020B0503020204020204" pitchFamily="34" charset="-122"/>
              </a:rPr>
              <a:t>，</a:t>
            </a:r>
            <a:r>
              <a:rPr lang="en-US" altLang="zh-CN" sz="1200" dirty="0">
                <a:solidFill>
                  <a:schemeClr val="bg1"/>
                </a:solidFill>
                <a:ea typeface="微软雅黑" panose="020B0503020204020204" pitchFamily="34" charset="-122"/>
              </a:rPr>
              <a:t>PostgreSQL</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18</a:t>
            </a:fld>
            <a:endParaRPr lang="zh-CN" altLang="en-US" dirty="0"/>
          </a:p>
        </p:txBody>
      </p:sp>
    </p:spTree>
    <p:extLst>
      <p:ext uri="{BB962C8B-B14F-4D97-AF65-F5344CB8AC3E}">
        <p14:creationId xmlns:p14="http://schemas.microsoft.com/office/powerpoint/2010/main" val="774901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北京を出たときの私の年収は</a:t>
            </a:r>
            <a:r>
              <a:rPr lang="en-US" altLang="ja-JP" dirty="0"/>
              <a:t>750</a:t>
            </a:r>
            <a:r>
              <a:rPr lang="ja-JP" altLang="en-US" dirty="0"/>
              <a:t>万くらいでしたが、当時娘が生まれたばかりで、妻も北京が嫌いだったので瀋陽に戻りました。</a:t>
            </a:r>
            <a:endParaRPr lang="en-US" altLang="ja-JP" dirty="0"/>
          </a:p>
          <a:p>
            <a:endParaRPr lang="en-US" altLang="ja-JP" dirty="0"/>
          </a:p>
          <a:p>
            <a:r>
              <a:rPr lang="ja-JP" altLang="en-US" b="0" i="0" dirty="0">
                <a:solidFill>
                  <a:srgbClr val="D1D5DB"/>
                </a:solidFill>
                <a:effectLst/>
                <a:latin typeface="Söhne"/>
              </a:rPr>
              <a:t>北京を離れた時、私の年収はおおよそ</a:t>
            </a:r>
            <a:r>
              <a:rPr lang="en-US" altLang="ja-JP" b="0" i="0" dirty="0">
                <a:solidFill>
                  <a:srgbClr val="D1D5DB"/>
                </a:solidFill>
                <a:effectLst/>
                <a:latin typeface="Söhne"/>
              </a:rPr>
              <a:t>750</a:t>
            </a:r>
            <a:r>
              <a:rPr lang="ja-JP" altLang="en-US" b="0" i="0" dirty="0">
                <a:solidFill>
                  <a:srgbClr val="D1D5DB"/>
                </a:solidFill>
                <a:effectLst/>
                <a:latin typeface="Söhne"/>
              </a:rPr>
              <a:t>万円でした。その時、娘が生まれたばかりで、妻は北京が好きではなかったので、私は沈陽に戻りました。</a:t>
            </a:r>
            <a:endParaRPr lang="en-US" altLang="zh-CN" dirty="0"/>
          </a:p>
          <a:p>
            <a:endParaRPr lang="en-US" altLang="zh-CN" dirty="0"/>
          </a:p>
          <a:p>
            <a:r>
              <a:rPr lang="ja-JP" altLang="en-US" b="0" i="0" dirty="0">
                <a:solidFill>
                  <a:srgbClr val="D1D5DB"/>
                </a:solidFill>
                <a:effectLst/>
                <a:latin typeface="Söhne"/>
              </a:rPr>
              <a:t>中国の沈陽は比較的経済的に遅れている都市であり、そのため給与水準は大幅に低下しています。</a:t>
            </a:r>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19</a:t>
            </a:fld>
            <a:endParaRPr lang="zh-CN" altLang="en-US" dirty="0"/>
          </a:p>
        </p:txBody>
      </p:sp>
    </p:spTree>
    <p:extLst>
      <p:ext uri="{BB962C8B-B14F-4D97-AF65-F5344CB8AC3E}">
        <p14:creationId xmlns:p14="http://schemas.microsoft.com/office/powerpoint/2010/main" val="347234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介绍分成</a:t>
            </a:r>
            <a:r>
              <a:rPr lang="en-US" altLang="zh-CN" dirty="0"/>
              <a:t>4</a:t>
            </a:r>
            <a:r>
              <a:rPr lang="zh-CN" altLang="en-US" dirty="0"/>
              <a:t>部分，基本信息，工作经历，参与的项目和常用技术，最后是这些年收入的变化</a:t>
            </a:r>
            <a:endParaRPr lang="en-US" altLang="zh-CN" dirty="0"/>
          </a:p>
          <a:p>
            <a:endParaRPr lang="en-US" altLang="zh-CN" dirty="0"/>
          </a:p>
          <a:p>
            <a:r>
              <a:rPr lang="ja-JP" altLang="en-US" b="0" i="0" dirty="0">
                <a:solidFill>
                  <a:srgbClr val="D1D5DB"/>
                </a:solidFill>
                <a:effectLst/>
                <a:latin typeface="Söhne"/>
              </a:rPr>
              <a:t>自己紹介は</a:t>
            </a:r>
            <a:r>
              <a:rPr lang="en-US" altLang="ja-JP" b="0" i="0" dirty="0">
                <a:solidFill>
                  <a:srgbClr val="D1D5DB"/>
                </a:solidFill>
                <a:effectLst/>
                <a:latin typeface="Söhne"/>
              </a:rPr>
              <a:t>4</a:t>
            </a:r>
            <a:r>
              <a:rPr lang="ja-JP" altLang="en-US" b="0" i="0" dirty="0">
                <a:solidFill>
                  <a:srgbClr val="D1D5DB"/>
                </a:solidFill>
                <a:effectLst/>
                <a:latin typeface="Söhne"/>
              </a:rPr>
              <a:t>つのパートに分けられます。基本情報、職務経歴、参加したプロジェクトと使用している技術、そして最後にこれまでの収入の変化です。</a:t>
            </a:r>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a:t>
            </a:fld>
            <a:endParaRPr lang="zh-CN" altLang="en-US" dirty="0"/>
          </a:p>
        </p:txBody>
      </p:sp>
    </p:spTree>
    <p:extLst>
      <p:ext uri="{BB962C8B-B14F-4D97-AF65-F5344CB8AC3E}">
        <p14:creationId xmlns:p14="http://schemas.microsoft.com/office/powerpoint/2010/main" val="58126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22</a:t>
            </a:fld>
            <a:endParaRPr lang="zh-CN" altLang="en-US" dirty="0"/>
          </a:p>
        </p:txBody>
      </p:sp>
    </p:spTree>
    <p:extLst>
      <p:ext uri="{BB962C8B-B14F-4D97-AF65-F5344CB8AC3E}">
        <p14:creationId xmlns:p14="http://schemas.microsoft.com/office/powerpoint/2010/main" val="334246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23</a:t>
            </a:fld>
            <a:endParaRPr lang="zh-CN" altLang="en-US" dirty="0"/>
          </a:p>
        </p:txBody>
      </p:sp>
    </p:spTree>
    <p:extLst>
      <p:ext uri="{BB962C8B-B14F-4D97-AF65-F5344CB8AC3E}">
        <p14:creationId xmlns:p14="http://schemas.microsoft.com/office/powerpoint/2010/main" val="21440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3</a:t>
            </a:fld>
            <a:endParaRPr lang="zh-CN" altLang="en-US" dirty="0"/>
          </a:p>
        </p:txBody>
      </p:sp>
    </p:spTree>
    <p:extLst>
      <p:ext uri="{BB962C8B-B14F-4D97-AF65-F5344CB8AC3E}">
        <p14:creationId xmlns:p14="http://schemas.microsoft.com/office/powerpoint/2010/main" val="266033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红色三角形就是我现在的位置，这么看起来离日本还不太远，去日本比去中国很多城市还要近。 </a:t>
            </a:r>
            <a:endParaRPr lang="en-US" altLang="zh-CN" dirty="0"/>
          </a:p>
          <a:p>
            <a:endParaRPr lang="en-US" altLang="zh-CN" dirty="0"/>
          </a:p>
          <a:p>
            <a:r>
              <a:rPr lang="ja-JP" altLang="en-US" b="0" i="0" dirty="0">
                <a:solidFill>
                  <a:srgbClr val="D1D5DB"/>
                </a:solidFill>
                <a:effectLst/>
                <a:latin typeface="Söhne"/>
              </a:rPr>
              <a:t>赤い三角形が私の現在地です。このように見ると、日本までの距離はそれほど遠くありません。中国の多くの都市よりも日本へ行く方が近いです。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4</a:t>
            </a:fld>
            <a:endParaRPr lang="zh-CN" altLang="en-US" dirty="0"/>
          </a:p>
        </p:txBody>
      </p:sp>
    </p:spTree>
    <p:extLst>
      <p:ext uri="{BB962C8B-B14F-4D97-AF65-F5344CB8AC3E}">
        <p14:creationId xmlns:p14="http://schemas.microsoft.com/office/powerpoint/2010/main" val="392532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これは私のこれまでの職務経歴です</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D1D5DB"/>
              </a:solidFill>
              <a:effectLst/>
              <a:latin typeface="Söhne"/>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私は</a:t>
            </a:r>
            <a:r>
              <a:rPr lang="en-US" altLang="ja-JP" b="0" i="0" dirty="0">
                <a:solidFill>
                  <a:srgbClr val="D1D5DB"/>
                </a:solidFill>
                <a:effectLst/>
                <a:latin typeface="Söhne"/>
              </a:rPr>
              <a:t>2006</a:t>
            </a:r>
            <a:r>
              <a:rPr lang="ja-JP" altLang="en-US" b="0" i="0" dirty="0">
                <a:solidFill>
                  <a:srgbClr val="D1D5DB"/>
                </a:solidFill>
                <a:effectLst/>
                <a:latin typeface="Söhne"/>
              </a:rPr>
              <a:t>年から</a:t>
            </a:r>
            <a:r>
              <a:rPr lang="en-US" altLang="ja-JP" b="0" i="0" dirty="0">
                <a:solidFill>
                  <a:srgbClr val="D1D5DB"/>
                </a:solidFill>
                <a:effectLst/>
                <a:latin typeface="Söhne"/>
              </a:rPr>
              <a:t>2011</a:t>
            </a:r>
            <a:r>
              <a:rPr lang="ja-JP" altLang="en-US" b="0" i="0" dirty="0">
                <a:solidFill>
                  <a:srgbClr val="D1D5DB"/>
                </a:solidFill>
                <a:effectLst/>
                <a:latin typeface="Söhne"/>
              </a:rPr>
              <a:t>年までアシストテクノロジーの北京電信サポート部でソフトウェアエンジニアとして勤務しました。主に北京電信のビジネスサポートシステム（</a:t>
            </a:r>
            <a:r>
              <a:rPr lang="en-US" altLang="ja-JP" b="0" i="0" dirty="0">
                <a:solidFill>
                  <a:srgbClr val="D1D5DB"/>
                </a:solidFill>
                <a:effectLst/>
                <a:latin typeface="Söhne"/>
              </a:rPr>
              <a:t>BSS</a:t>
            </a:r>
            <a:r>
              <a:rPr lang="ja-JP" altLang="en-US" b="0" i="0" dirty="0">
                <a:solidFill>
                  <a:srgbClr val="D1D5DB"/>
                </a:solidFill>
                <a:effectLst/>
                <a:latin typeface="Söhne"/>
              </a:rPr>
              <a:t>）の会計管理モジュールの開発と設計を担当しました</a:t>
            </a: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2011</a:t>
            </a:r>
            <a:r>
              <a:rPr lang="ja-JP" altLang="en-US" b="0" i="0" dirty="0">
                <a:solidFill>
                  <a:srgbClr val="D1D5DB"/>
                </a:solidFill>
                <a:effectLst/>
                <a:latin typeface="Söhne"/>
              </a:rPr>
              <a:t>年から</a:t>
            </a:r>
            <a:r>
              <a:rPr lang="en-US" altLang="ja-JP" b="0" i="0" dirty="0">
                <a:solidFill>
                  <a:srgbClr val="D1D5DB"/>
                </a:solidFill>
                <a:effectLst/>
                <a:latin typeface="Söhne"/>
              </a:rPr>
              <a:t>2015</a:t>
            </a:r>
            <a:r>
              <a:rPr lang="ja-JP" altLang="en-US" b="0" i="0" dirty="0">
                <a:solidFill>
                  <a:srgbClr val="D1D5DB"/>
                </a:solidFill>
                <a:effectLst/>
                <a:latin typeface="Söhne"/>
              </a:rPr>
              <a:t>年まで人人網のデータセンターで運用開発エンジニアとして勤務しました。主にウェブサイトのデータベースのメンテナンスを担当し、また自動化運用プラットフォームやデータ統計プラットフォームの開発と設計にも参加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年、家庭の事情で沈陽にやってきました。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年から</a:t>
            </a:r>
            <a:r>
              <a:rPr lang="en-US" altLang="ja-JP" b="0" i="0" dirty="0">
                <a:solidFill>
                  <a:srgbClr val="D1D5DB"/>
                </a:solidFill>
                <a:effectLst/>
                <a:latin typeface="Söhne"/>
              </a:rPr>
              <a:t>2023</a:t>
            </a:r>
            <a:r>
              <a:rPr lang="ja-JP" altLang="en-US" b="0" i="0" dirty="0">
                <a:solidFill>
                  <a:srgbClr val="D1D5DB"/>
                </a:solidFill>
                <a:effectLst/>
                <a:latin typeface="Söhne"/>
              </a:rPr>
              <a:t>年まで、東軟グループの技術戦略開発部でシニアソフトウェアエンジニアとして勤務し、各企業や各部門に対して技術サポートを提供し、またブロックチェーンプラットフォームの設計、開発、および運用も担当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各社の経験と技術について詳しく説明します。</a:t>
            </a:r>
            <a:endParaRPr lang="zh-CN" altLang="en-US" b="0"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5</a:t>
            </a:fld>
            <a:endParaRPr lang="zh-CN" altLang="en-US" dirty="0"/>
          </a:p>
        </p:txBody>
      </p:sp>
    </p:spTree>
    <p:extLst>
      <p:ext uri="{BB962C8B-B14F-4D97-AF65-F5344CB8AC3E}">
        <p14:creationId xmlns:p14="http://schemas.microsoft.com/office/powerpoint/2010/main" val="286840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6</a:t>
            </a:fld>
            <a:endParaRPr lang="zh-CN" altLang="en-US" dirty="0"/>
          </a:p>
        </p:txBody>
      </p:sp>
    </p:spTree>
    <p:extLst>
      <p:ext uri="{BB962C8B-B14F-4D97-AF65-F5344CB8AC3E}">
        <p14:creationId xmlns:p14="http://schemas.microsoft.com/office/powerpoint/2010/main" val="80927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dirty="0">
                <a:solidFill>
                  <a:srgbClr val="E3DED7"/>
                </a:solidFill>
                <a:effectLst/>
                <a:latin typeface="Söhne"/>
              </a:rPr>
              <a:t>これは電信業務支援システムの簡略化された機能アーキテクチャ図です。赤い枠内の内容が私の担当部分であり、これらの機能は簡単に言えば顧客のお金の管理方法です。</a:t>
            </a:r>
            <a:endParaRPr lang="en-US" altLang="ja-JP" b="0" i="0" dirty="0">
              <a:solidFill>
                <a:srgbClr val="E3DED7"/>
              </a:solidFill>
              <a:effectLst/>
              <a:latin typeface="Söhne"/>
            </a:endParaRPr>
          </a:p>
          <a:p>
            <a:endParaRPr lang="en-US" altLang="zh-CN" dirty="0"/>
          </a:p>
          <a:p>
            <a:r>
              <a:rPr lang="ja-JP" altLang="en-US" b="0" i="0" dirty="0">
                <a:solidFill>
                  <a:srgbClr val="E3DED7"/>
                </a:solidFill>
                <a:effectLst/>
                <a:latin typeface="Söhne"/>
              </a:rPr>
              <a:t>月末の控除</a:t>
            </a:r>
            <a:r>
              <a:rPr lang="en-US" altLang="ja-JP" b="0" i="0" dirty="0">
                <a:solidFill>
                  <a:srgbClr val="E3DED7"/>
                </a:solidFill>
                <a:effectLst/>
                <a:latin typeface="Söhne"/>
              </a:rPr>
              <a:t>: </a:t>
            </a:r>
            <a:r>
              <a:rPr lang="ja-JP" altLang="en-US" b="0" i="0" dirty="0">
                <a:solidFill>
                  <a:srgbClr val="E3DED7"/>
                </a:solidFill>
                <a:effectLst/>
                <a:latin typeface="Söhne"/>
              </a:rPr>
              <a:t>電信事業者は毎月末に請求書を発行し、請求書発行後、口座の残高と直ちに相殺されます。当時、この相殺処理は手動で行われていましたが、途中で多くの検証が必要でした。</a:t>
            </a:r>
            <a:endParaRPr lang="en-US" altLang="ja-JP" b="0" i="0" dirty="0">
              <a:solidFill>
                <a:srgbClr val="E3DED7"/>
              </a:solidFill>
              <a:effectLst/>
              <a:latin typeface="Söhne"/>
            </a:endParaRPr>
          </a:p>
          <a:p>
            <a:endParaRPr lang="en-US" altLang="zh-CN" dirty="0"/>
          </a:p>
          <a:p>
            <a:r>
              <a:rPr lang="ja-JP" altLang="en-US" b="0" i="0" dirty="0">
                <a:solidFill>
                  <a:srgbClr val="E3DED7"/>
                </a:solidFill>
                <a:effectLst/>
                <a:latin typeface="Söhne"/>
              </a:rPr>
              <a:t>チャージと支払い</a:t>
            </a:r>
            <a:r>
              <a:rPr lang="en-US" altLang="ja-JP" b="0" i="0" dirty="0">
                <a:solidFill>
                  <a:srgbClr val="E3DED7"/>
                </a:solidFill>
                <a:effectLst/>
                <a:latin typeface="Söhne"/>
              </a:rPr>
              <a:t>: </a:t>
            </a:r>
            <a:r>
              <a:rPr lang="ja-JP" altLang="en-US" b="0" i="0" dirty="0">
                <a:solidFill>
                  <a:srgbClr val="E3DED7"/>
                </a:solidFill>
                <a:effectLst/>
                <a:latin typeface="Söhne"/>
              </a:rPr>
              <a:t>チャージは電話料金を追加することで、チャージ金額はまず前月の請求書から優先的に差し引かれます。差し引かれた後に残高がある場合は、顧客のアカウントに保管されます。</a:t>
            </a:r>
            <a:endParaRPr lang="en-US" altLang="ja-JP" b="0" i="0" dirty="0">
              <a:solidFill>
                <a:srgbClr val="E3DED7"/>
              </a:solidFill>
              <a:effectLst/>
              <a:latin typeface="Söhne"/>
            </a:endParaRPr>
          </a:p>
          <a:p>
            <a:endParaRPr lang="en-US" altLang="zh-CN" dirty="0"/>
          </a:p>
          <a:p>
            <a:pPr algn="l"/>
            <a:r>
              <a:rPr lang="ja-JP" altLang="en-US" b="0" i="0" dirty="0">
                <a:solidFill>
                  <a:srgbClr val="F4F1EB"/>
                </a:solidFill>
                <a:effectLst/>
                <a:latin typeface="Söhne"/>
              </a:rPr>
              <a:t>信用制御（しんようせいぎょく）：信用制御は電話の停止または開始を指します。差し引きやチャージ後、信用制御の判断プロセスがトリガーされ、停止または開始の条件を満たす場合は、停止または開始の待ち行列に入ります。</a:t>
            </a:r>
          </a:p>
          <a:p>
            <a:endParaRPr lang="en-US" altLang="zh-CN" dirty="0"/>
          </a:p>
          <a:p>
            <a:pPr algn="l"/>
            <a:r>
              <a:rPr lang="ja-JP" altLang="en-US" b="0" i="0" dirty="0">
                <a:solidFill>
                  <a:srgbClr val="F4F1EB"/>
                </a:solidFill>
                <a:effectLst/>
                <a:latin typeface="Söhne"/>
              </a:rPr>
              <a:t>銀行による代払い（ぎんこうによるだいばらい）：一部の顧客は銀行に電話料金の代納を委託しています。業務支援システムは銀行に当月の請求書を提供し、銀行が支払い手続きを行います。</a:t>
            </a:r>
          </a:p>
          <a:p>
            <a:endParaRPr lang="en-US" altLang="zh-CN" dirty="0"/>
          </a:p>
          <a:p>
            <a:pPr algn="l"/>
            <a:r>
              <a:rPr lang="ja-JP" altLang="en-US" b="0" i="0" dirty="0">
                <a:solidFill>
                  <a:srgbClr val="F4F1EB"/>
                </a:solidFill>
                <a:effectLst/>
                <a:latin typeface="Söhne"/>
              </a:rPr>
              <a:t>ポイント生成（ポイントせいせい）：月末の抵抗後、業務支援システムはユーザーの</a:t>
            </a:r>
            <a:r>
              <a:rPr lang="en-US" altLang="ja-JP" b="0" i="0" dirty="0">
                <a:solidFill>
                  <a:srgbClr val="F4F1EB"/>
                </a:solidFill>
                <a:effectLst/>
                <a:latin typeface="Söhne"/>
              </a:rPr>
              <a:t>1</a:t>
            </a:r>
            <a:r>
              <a:rPr lang="ja-JP" altLang="en-US" b="0" i="0" dirty="0">
                <a:solidFill>
                  <a:srgbClr val="F4F1EB"/>
                </a:solidFill>
                <a:effectLst/>
                <a:latin typeface="Söhne"/>
              </a:rPr>
              <a:t>ヶ月の消費状況をルールに従って計算し、ユーザーにポイントを生成します。</a:t>
            </a:r>
          </a:p>
          <a:p>
            <a:endParaRPr lang="en-US" altLang="zh-CN" dirty="0"/>
          </a:p>
          <a:p>
            <a:r>
              <a:rPr lang="ja-JP" altLang="en-US" b="0" i="0" dirty="0">
                <a:solidFill>
                  <a:srgbClr val="E3DED7"/>
                </a:solidFill>
                <a:effectLst/>
                <a:latin typeface="Söhne"/>
              </a:rPr>
              <a:t>私はこれらの機能のバックエンド機能の設計と開発を担当し、主に</a:t>
            </a:r>
            <a:r>
              <a:rPr lang="en-US" altLang="ja-CN" b="0" i="0" dirty="0">
                <a:solidFill>
                  <a:srgbClr val="E3DED7"/>
                </a:solidFill>
                <a:effectLst/>
                <a:latin typeface="Söhne"/>
              </a:rPr>
              <a:t>Java</a:t>
            </a:r>
            <a:r>
              <a:rPr lang="ja-JP" altLang="en-US" b="0" i="0" dirty="0">
                <a:solidFill>
                  <a:srgbClr val="E3DED7"/>
                </a:solidFill>
                <a:effectLst/>
                <a:latin typeface="Söhne"/>
              </a:rPr>
              <a:t>を使用しています。また、</a:t>
            </a:r>
            <a:r>
              <a:rPr lang="en-US" altLang="ja-CN" b="0" i="0" dirty="0">
                <a:solidFill>
                  <a:srgbClr val="E3DED7"/>
                </a:solidFill>
                <a:effectLst/>
                <a:latin typeface="Söhne"/>
              </a:rPr>
              <a:t>C++</a:t>
            </a:r>
            <a:r>
              <a:rPr lang="ja-JP" altLang="en-US" b="0" i="0" dirty="0">
                <a:solidFill>
                  <a:srgbClr val="E3DED7"/>
                </a:solidFill>
                <a:effectLst/>
                <a:latin typeface="Söhne"/>
              </a:rPr>
              <a:t>の開発も一部関与しています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7</a:t>
            </a:fld>
            <a:endParaRPr lang="zh-CN" altLang="en-US" dirty="0"/>
          </a:p>
        </p:txBody>
      </p:sp>
    </p:spTree>
    <p:extLst>
      <p:ext uri="{BB962C8B-B14F-4D97-AF65-F5344CB8AC3E}">
        <p14:creationId xmlns:p14="http://schemas.microsoft.com/office/powerpoint/2010/main" val="407183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ja-JP" altLang="en-US" b="0" i="0" dirty="0">
                <a:solidFill>
                  <a:srgbClr val="D1D5DB"/>
                </a:solidFill>
                <a:effectLst/>
                <a:latin typeface="Söhne"/>
              </a:rPr>
              <a:t>これはビジネスサポートシステムの簡略なデプロイメントアーキテクチャ図です。</a:t>
            </a:r>
          </a:p>
          <a:p>
            <a:endParaRPr lang="en-US" altLang="zh-CN" dirty="0"/>
          </a:p>
          <a:p>
            <a:pPr algn="l"/>
            <a:r>
              <a:rPr lang="ja-JP" altLang="en-US" b="0" i="0" dirty="0">
                <a:solidFill>
                  <a:srgbClr val="ECECF1"/>
                </a:solidFill>
                <a:effectLst/>
                <a:latin typeface="Söhne"/>
              </a:rPr>
              <a:t>データベースは</a:t>
            </a:r>
            <a:r>
              <a:rPr lang="en-US" altLang="ja-JP" b="0" i="0" dirty="0">
                <a:solidFill>
                  <a:srgbClr val="ECECF1"/>
                </a:solidFill>
                <a:effectLst/>
                <a:latin typeface="Söhne"/>
              </a:rPr>
              <a:t>Oracle11g RAC</a:t>
            </a:r>
            <a:r>
              <a:rPr lang="ja-JP" altLang="en-US" b="0" i="0" dirty="0">
                <a:solidFill>
                  <a:srgbClr val="ECECF1"/>
                </a:solidFill>
                <a:effectLst/>
                <a:latin typeface="Söhne"/>
              </a:rPr>
              <a:t>クラスタを使用しており、主要な業務データ、顧客情報、支払い記録、業務処理記録などがここに保存されています。</a:t>
            </a:r>
            <a:endParaRPr lang="en-US" altLang="ja-JP" b="0" i="0" dirty="0">
              <a:solidFill>
                <a:srgbClr val="ECECF1"/>
              </a:solidFill>
              <a:effectLst/>
              <a:latin typeface="Söhne"/>
            </a:endParaRPr>
          </a:p>
          <a:p>
            <a:pPr algn="l"/>
            <a:endParaRPr lang="en-US" altLang="ja-JP" b="0" i="0" dirty="0">
              <a:solidFill>
                <a:srgbClr val="ECECF1"/>
              </a:solidFill>
              <a:effectLst/>
              <a:latin typeface="Söhne"/>
            </a:endParaRPr>
          </a:p>
          <a:p>
            <a:pPr algn="l"/>
            <a:r>
              <a:rPr lang="ja-JP" altLang="en-US" b="0" i="0" dirty="0">
                <a:solidFill>
                  <a:srgbClr val="ECECF1"/>
                </a:solidFill>
                <a:effectLst/>
                <a:latin typeface="Söhne"/>
              </a:rPr>
              <a:t>ミドルウェアには</a:t>
            </a:r>
            <a:r>
              <a:rPr lang="en-US" altLang="ja-JP" b="0" i="0" dirty="0">
                <a:solidFill>
                  <a:srgbClr val="ECECF1"/>
                </a:solidFill>
                <a:effectLst/>
                <a:latin typeface="Söhne"/>
              </a:rPr>
              <a:t>Oracle</a:t>
            </a:r>
            <a:r>
              <a:rPr lang="ja-JP" altLang="en-US" b="0" i="0" dirty="0">
                <a:solidFill>
                  <a:srgbClr val="ECECF1"/>
                </a:solidFill>
                <a:effectLst/>
                <a:latin typeface="Söhne"/>
              </a:rPr>
              <a:t>の</a:t>
            </a:r>
            <a:r>
              <a:rPr lang="en-US" altLang="ja-JP" b="0" i="0" dirty="0">
                <a:solidFill>
                  <a:srgbClr val="ECECF1"/>
                </a:solidFill>
                <a:effectLst/>
                <a:latin typeface="Söhne"/>
              </a:rPr>
              <a:t>Tuxedo</a:t>
            </a:r>
            <a:r>
              <a:rPr lang="ja-JP" altLang="en-US" b="0" i="0" dirty="0">
                <a:solidFill>
                  <a:srgbClr val="ECECF1"/>
                </a:solidFill>
                <a:effectLst/>
                <a:latin typeface="Söhne"/>
              </a:rPr>
              <a:t>を使用しており、セキュリティ要件が高いサービスは</a:t>
            </a:r>
            <a:r>
              <a:rPr lang="en-US" altLang="ja-JP" b="0" i="0" dirty="0">
                <a:solidFill>
                  <a:srgbClr val="ECECF1"/>
                </a:solidFill>
                <a:effectLst/>
                <a:latin typeface="Söhne"/>
              </a:rPr>
              <a:t>C++</a:t>
            </a:r>
            <a:r>
              <a:rPr lang="ja-JP" altLang="en-US" b="0" i="0" dirty="0">
                <a:solidFill>
                  <a:srgbClr val="ECECF1"/>
                </a:solidFill>
                <a:effectLst/>
                <a:latin typeface="Söhne"/>
              </a:rPr>
              <a:t>で開発され、</a:t>
            </a:r>
            <a:r>
              <a:rPr lang="en-US" altLang="ja-JP" b="0" i="0" dirty="0">
                <a:solidFill>
                  <a:srgbClr val="ECECF1"/>
                </a:solidFill>
                <a:effectLst/>
                <a:latin typeface="Söhne"/>
              </a:rPr>
              <a:t>Tuxedo</a:t>
            </a:r>
            <a:r>
              <a:rPr lang="ja-JP" altLang="en-US" b="0" i="0" dirty="0">
                <a:solidFill>
                  <a:srgbClr val="ECECF1"/>
                </a:solidFill>
                <a:effectLst/>
                <a:latin typeface="Söhne"/>
              </a:rPr>
              <a:t>にデプロイされています。例えば、支払いや信用管理などです。</a:t>
            </a:r>
          </a:p>
          <a:p>
            <a:endParaRPr lang="en-US" altLang="zh-CN" dirty="0"/>
          </a:p>
          <a:p>
            <a:r>
              <a:rPr lang="ja-JP" altLang="en-US" b="0" i="0" dirty="0">
                <a:solidFill>
                  <a:srgbClr val="D1D5DB"/>
                </a:solidFill>
                <a:effectLst/>
                <a:latin typeface="Söhne"/>
              </a:rPr>
              <a:t>アプリケーションサーバーには</a:t>
            </a:r>
            <a:r>
              <a:rPr lang="en-US" altLang="ja-JP" b="0" i="0" dirty="0">
                <a:solidFill>
                  <a:srgbClr val="D1D5DB"/>
                </a:solidFill>
                <a:effectLst/>
                <a:latin typeface="Söhne"/>
              </a:rPr>
              <a:t>Oracle</a:t>
            </a:r>
            <a:r>
              <a:rPr lang="ja-JP" altLang="en-US" b="0" i="0" dirty="0">
                <a:solidFill>
                  <a:srgbClr val="D1D5DB"/>
                </a:solidFill>
                <a:effectLst/>
                <a:latin typeface="Söhne"/>
              </a:rPr>
              <a:t>の</a:t>
            </a:r>
            <a:r>
              <a:rPr lang="en-US" altLang="ja-JP" b="0" i="0" dirty="0">
                <a:solidFill>
                  <a:srgbClr val="D1D5DB"/>
                </a:solidFill>
                <a:effectLst/>
                <a:latin typeface="Söhne"/>
              </a:rPr>
              <a:t>WebLogic</a:t>
            </a:r>
            <a:r>
              <a:rPr lang="ja-JP" altLang="en-US" b="0" i="0" dirty="0">
                <a:solidFill>
                  <a:srgbClr val="D1D5DB"/>
                </a:solidFill>
                <a:effectLst/>
                <a:latin typeface="Söhne"/>
              </a:rPr>
              <a:t>を使用しており、</a:t>
            </a:r>
            <a:r>
              <a:rPr lang="en-US" altLang="ja-JP" b="0" i="0" dirty="0">
                <a:solidFill>
                  <a:srgbClr val="D1D5DB"/>
                </a:solidFill>
                <a:effectLst/>
                <a:latin typeface="Söhne"/>
              </a:rPr>
              <a:t>Java</a:t>
            </a:r>
            <a:r>
              <a:rPr lang="ja-JP" altLang="en-US" b="0" i="0" dirty="0">
                <a:solidFill>
                  <a:srgbClr val="D1D5DB"/>
                </a:solidFill>
                <a:effectLst/>
                <a:latin typeface="Söhne"/>
              </a:rPr>
              <a:t>サービスおよびフロントエンドアプリケーションのデプロイに使用されています。</a:t>
            </a:r>
            <a:endParaRPr lang="en-US" altLang="ja-JP" b="0" i="0" dirty="0">
              <a:solidFill>
                <a:srgbClr val="D1D5DB"/>
              </a:solidFill>
              <a:effectLst/>
              <a:latin typeface="Söhne"/>
            </a:endParaRPr>
          </a:p>
          <a:p>
            <a:endParaRPr lang="en-US" altLang="zh-CN" dirty="0"/>
          </a:p>
          <a:p>
            <a:r>
              <a:rPr lang="ja-JP" altLang="en-US" b="0" i="0" dirty="0">
                <a:solidFill>
                  <a:srgbClr val="D1D5DB"/>
                </a:solidFill>
                <a:effectLst/>
                <a:latin typeface="Söhne"/>
              </a:rPr>
              <a:t>私は</a:t>
            </a:r>
            <a:r>
              <a:rPr lang="en-US" altLang="ja-JP" b="0" i="0" dirty="0">
                <a:solidFill>
                  <a:srgbClr val="D1D5DB"/>
                </a:solidFill>
                <a:effectLst/>
                <a:latin typeface="Söhne"/>
              </a:rPr>
              <a:t>Oracle</a:t>
            </a:r>
            <a:r>
              <a:rPr lang="ja-JP" altLang="en-US" b="0" i="0" dirty="0">
                <a:solidFill>
                  <a:srgbClr val="D1D5DB"/>
                </a:solidFill>
                <a:effectLst/>
                <a:latin typeface="Söhne"/>
              </a:rPr>
              <a:t>データベースと</a:t>
            </a:r>
            <a:r>
              <a:rPr lang="en-US" altLang="ja-JP" b="0" i="0" dirty="0">
                <a:solidFill>
                  <a:srgbClr val="D1D5DB"/>
                </a:solidFill>
                <a:effectLst/>
                <a:latin typeface="Söhne"/>
              </a:rPr>
              <a:t>WebLogic</a:t>
            </a:r>
            <a:r>
              <a:rPr lang="ja-JP" altLang="en-US" b="0" i="0" dirty="0">
                <a:solidFill>
                  <a:srgbClr val="D1D5DB"/>
                </a:solidFill>
                <a:effectLst/>
                <a:latin typeface="Söhne"/>
              </a:rPr>
              <a:t>サーバーのメンテナンスを担当しています。主にデータベースのストレージの拡張を行っています。システムを遅くする</a:t>
            </a:r>
            <a:r>
              <a:rPr lang="en-US" altLang="ja-JP" b="0" i="0" dirty="0">
                <a:solidFill>
                  <a:srgbClr val="D1D5DB"/>
                </a:solidFill>
                <a:effectLst/>
                <a:latin typeface="Söhne"/>
              </a:rPr>
              <a:t>SQL</a:t>
            </a:r>
            <a:r>
              <a:rPr lang="ja-JP" altLang="en-US" b="0" i="0" dirty="0">
                <a:solidFill>
                  <a:srgbClr val="D1D5DB"/>
                </a:solidFill>
                <a:effectLst/>
                <a:latin typeface="Söhne"/>
              </a:rPr>
              <a:t>を特定し、チューニングを行っています。</a:t>
            </a:r>
            <a:r>
              <a:rPr lang="en-US" altLang="ja-JP" b="0" i="0" dirty="0">
                <a:solidFill>
                  <a:srgbClr val="D1D5DB"/>
                </a:solidFill>
                <a:effectLst/>
                <a:latin typeface="Söhne"/>
              </a:rPr>
              <a:t>Oracle</a:t>
            </a:r>
            <a:r>
              <a:rPr lang="ja-JP" altLang="en-US" b="0" i="0" dirty="0">
                <a:solidFill>
                  <a:srgbClr val="D1D5DB"/>
                </a:solidFill>
                <a:effectLst/>
                <a:latin typeface="Söhne"/>
              </a:rPr>
              <a:t>は複雑なクエリに対して非常に優れたパフォーマンスを発揮します。パフォーマンスの問題は主にインデックスの不適切な使用に起因しています。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8</a:t>
            </a:fld>
            <a:endParaRPr lang="zh-CN" altLang="en-US" dirty="0"/>
          </a:p>
        </p:txBody>
      </p:sp>
    </p:spTree>
    <p:extLst>
      <p:ext uri="{BB962C8B-B14F-4D97-AF65-F5344CB8AC3E}">
        <p14:creationId xmlns:p14="http://schemas.microsoft.com/office/powerpoint/2010/main" val="324380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システムのフロントエンドは</a:t>
            </a:r>
            <a:r>
              <a:rPr lang="en-US" altLang="ja-JP" dirty="0"/>
              <a:t>JavaScript</a:t>
            </a:r>
            <a:r>
              <a:rPr lang="ja-JP" altLang="en-US" dirty="0"/>
              <a:t>と</a:t>
            </a:r>
            <a:r>
              <a:rPr lang="en-US" altLang="zh-CN" dirty="0" err="1"/>
              <a:t>jsp</a:t>
            </a:r>
            <a:r>
              <a:rPr lang="ja-JP" altLang="en-US" dirty="0"/>
              <a:t>を使用します</a:t>
            </a:r>
            <a:endParaRPr lang="en-US" altLang="ja-JP" dirty="0"/>
          </a:p>
          <a:p>
            <a:endParaRPr lang="en-US" altLang="zh-CN" sz="1000" dirty="0">
              <a:solidFill>
                <a:schemeClr val="bg1"/>
              </a:solidFill>
              <a:ea typeface="微软雅黑" panose="020B0503020204020204" pitchFamily="34" charset="-122"/>
            </a:endParaRPr>
          </a:p>
          <a:p>
            <a:pPr rtl="0">
              <a:spcBef>
                <a:spcPts val="0"/>
              </a:spcBef>
              <a:spcAft>
                <a:spcPts val="0"/>
              </a:spcAft>
            </a:pPr>
            <a:r>
              <a:rPr lang="ja-JP" altLang="en-US" sz="1200" b="0" i="0" u="none" strike="noStrike" dirty="0">
                <a:solidFill>
                  <a:srgbClr val="F3F3F3"/>
                </a:solidFill>
                <a:effectLst/>
                <a:latin typeface="Arial" panose="020B0604020202020204" pitchFamily="34" charset="0"/>
              </a:rPr>
              <a:t>当時は </a:t>
            </a:r>
            <a:r>
              <a:rPr lang="en-US" altLang="ja-JP" sz="1200" b="0" i="0" u="none" strike="noStrike" dirty="0">
                <a:solidFill>
                  <a:srgbClr val="F3F3F3"/>
                </a:solidFill>
                <a:effectLst/>
                <a:latin typeface="Arial" panose="020B0604020202020204" pitchFamily="34" charset="0"/>
              </a:rPr>
              <a:t>Java </a:t>
            </a:r>
            <a:r>
              <a:rPr lang="ja-JP" altLang="en-US" sz="1200" b="0" i="0" u="none" strike="noStrike" dirty="0">
                <a:solidFill>
                  <a:srgbClr val="F3F3F3"/>
                </a:solidFill>
                <a:effectLst/>
                <a:latin typeface="Arial" panose="020B0604020202020204" pitchFamily="34" charset="0"/>
              </a:rPr>
              <a:t>プログラム用の </a:t>
            </a:r>
            <a:r>
              <a:rPr lang="en-US" altLang="ja-JP" sz="1200" b="0" i="0" u="none" strike="noStrike" dirty="0" err="1">
                <a:solidFill>
                  <a:srgbClr val="F3F3F3"/>
                </a:solidFill>
                <a:effectLst/>
                <a:latin typeface="Arial" panose="020B0604020202020204" pitchFamily="34" charset="0"/>
              </a:rPr>
              <a:t>SpringBoot</a:t>
            </a:r>
            <a:r>
              <a:rPr lang="en-US" altLang="ja-JP" sz="1200" b="0" i="0" u="none" strike="noStrike" dirty="0">
                <a:solidFill>
                  <a:srgbClr val="F3F3F3"/>
                </a:solidFill>
                <a:effectLst/>
                <a:latin typeface="Arial" panose="020B0604020202020204" pitchFamily="34" charset="0"/>
              </a:rPr>
              <a:t> </a:t>
            </a:r>
            <a:r>
              <a:rPr lang="ja-JP" altLang="en-US" sz="1200" b="0" i="0" u="none" strike="noStrike" dirty="0">
                <a:solidFill>
                  <a:srgbClr val="F3F3F3"/>
                </a:solidFill>
                <a:effectLst/>
                <a:latin typeface="Arial" panose="020B0604020202020204" pitchFamily="34" charset="0"/>
              </a:rPr>
              <a:t>フレームワークはなく、バックエンドには当時人気の </a:t>
            </a:r>
            <a:r>
              <a:rPr lang="en-US" altLang="ja-JP" sz="1200" b="0" i="0" u="none" strike="noStrike" dirty="0">
                <a:solidFill>
                  <a:srgbClr val="F3F3F3"/>
                </a:solidFill>
                <a:effectLst/>
                <a:latin typeface="Arial" panose="020B0604020202020204" pitchFamily="34" charset="0"/>
              </a:rPr>
              <a:t>MVC </a:t>
            </a:r>
            <a:r>
              <a:rPr lang="ja-JP" altLang="en-US" sz="1200" b="0" i="0" u="none" strike="noStrike" dirty="0">
                <a:solidFill>
                  <a:srgbClr val="F3F3F3"/>
                </a:solidFill>
                <a:effectLst/>
                <a:latin typeface="Arial" panose="020B0604020202020204" pitchFamily="34" charset="0"/>
              </a:rPr>
              <a:t>フレームワークでもあった </a:t>
            </a:r>
            <a:r>
              <a:rPr lang="en-US" altLang="ja-JP" sz="1200" b="0" i="0" u="none" strike="noStrike" dirty="0">
                <a:solidFill>
                  <a:srgbClr val="F3F3F3"/>
                </a:solidFill>
                <a:effectLst/>
                <a:latin typeface="Arial" panose="020B0604020202020204" pitchFamily="34" charset="0"/>
              </a:rPr>
              <a:t>Struts</a:t>
            </a:r>
            <a:r>
              <a:rPr lang="ja-JP" altLang="en-US" sz="1200" b="0" i="0" u="none" strike="noStrike" dirty="0">
                <a:solidFill>
                  <a:srgbClr val="F3F3F3"/>
                </a:solidFill>
                <a:effectLst/>
                <a:latin typeface="Arial" panose="020B0604020202020204" pitchFamily="34" charset="0"/>
              </a:rPr>
              <a:t>、</a:t>
            </a:r>
            <a:r>
              <a:rPr lang="en-US" altLang="ja-JP" sz="1200" b="0" i="0" u="none" strike="noStrike" dirty="0">
                <a:solidFill>
                  <a:srgbClr val="F3F3F3"/>
                </a:solidFill>
                <a:effectLst/>
                <a:latin typeface="Arial" panose="020B0604020202020204" pitchFamily="34" charset="0"/>
              </a:rPr>
              <a:t>Spring</a:t>
            </a:r>
            <a:r>
              <a:rPr lang="ja-JP" altLang="en-US" sz="1200" b="0" i="0" u="none" strike="noStrike" dirty="0">
                <a:solidFill>
                  <a:srgbClr val="F3F3F3"/>
                </a:solidFill>
                <a:effectLst/>
                <a:latin typeface="Arial" panose="020B0604020202020204" pitchFamily="34" charset="0"/>
              </a:rPr>
              <a:t>、</a:t>
            </a:r>
            <a:r>
              <a:rPr lang="en-US" altLang="ja-JP" sz="1200" b="0" i="0" u="none" strike="noStrike" dirty="0" err="1">
                <a:solidFill>
                  <a:srgbClr val="F3F3F3"/>
                </a:solidFill>
                <a:effectLst/>
                <a:latin typeface="Arial" panose="020B0604020202020204" pitchFamily="34" charset="0"/>
              </a:rPr>
              <a:t>Ibatis</a:t>
            </a:r>
            <a:r>
              <a:rPr lang="en-US" altLang="ja-JP" sz="1200" b="0" i="0" u="none" strike="noStrike" dirty="0">
                <a:solidFill>
                  <a:srgbClr val="F3F3F3"/>
                </a:solidFill>
                <a:effectLst/>
                <a:latin typeface="Arial" panose="020B0604020202020204" pitchFamily="34" charset="0"/>
              </a:rPr>
              <a:t> </a:t>
            </a:r>
            <a:r>
              <a:rPr lang="ja-JP" altLang="en-US" sz="1200" b="0" i="0" u="none" strike="noStrike" dirty="0">
                <a:solidFill>
                  <a:srgbClr val="F3F3F3"/>
                </a:solidFill>
                <a:effectLst/>
                <a:latin typeface="Arial" panose="020B0604020202020204" pitchFamily="34" charset="0"/>
              </a:rPr>
              <a:t>が使用されていました。</a:t>
            </a:r>
            <a:endParaRPr lang="en-US" altLang="ja-JP" sz="1200" b="0" i="0" u="none" strike="noStrike" dirty="0">
              <a:solidFill>
                <a:srgbClr val="F3F3F3"/>
              </a:solidFill>
              <a:effectLst/>
              <a:latin typeface="Arial" panose="020B0604020202020204" pitchFamily="34" charset="0"/>
            </a:endParaRPr>
          </a:p>
          <a:p>
            <a:pPr rtl="0">
              <a:spcBef>
                <a:spcPts val="0"/>
              </a:spcBef>
              <a:spcAft>
                <a:spcPts val="0"/>
              </a:spcAft>
            </a:pPr>
            <a:endParaRPr lang="en-US" altLang="zh-CN" dirty="0"/>
          </a:p>
          <a:p>
            <a:r>
              <a:rPr lang="en-US" altLang="ja-JP" dirty="0"/>
              <a:t>Tuxedo </a:t>
            </a:r>
            <a:r>
              <a:rPr lang="ja-JP" altLang="en-US" dirty="0"/>
              <a:t>サービスは </a:t>
            </a:r>
            <a:r>
              <a:rPr lang="en-US" altLang="ja-JP" dirty="0"/>
              <a:t>C++ </a:t>
            </a:r>
            <a:r>
              <a:rPr lang="ja-JP" altLang="en-US" dirty="0"/>
              <a:t>で開発されていますが、正直に言うと、このプロジェクト以来 </a:t>
            </a:r>
            <a:r>
              <a:rPr lang="en-US" altLang="ja-JP" dirty="0"/>
              <a:t>C++ </a:t>
            </a:r>
            <a:r>
              <a:rPr lang="ja-JP" altLang="en-US" dirty="0"/>
              <a:t>を使用したことがありません。</a:t>
            </a:r>
            <a:endParaRPr lang="en-US" altLang="ja-JP" dirty="0"/>
          </a:p>
          <a:p>
            <a:endParaRPr lang="en-US" altLang="zh-CN" dirty="0"/>
          </a:p>
          <a:p>
            <a:r>
              <a:rPr lang="ja-JP" altLang="en-US" dirty="0"/>
              <a:t>シェルと </a:t>
            </a:r>
            <a:r>
              <a:rPr lang="en-US" altLang="ja-JP" dirty="0"/>
              <a:t>SQL </a:t>
            </a:r>
            <a:r>
              <a:rPr lang="ja-JP" altLang="en-US" dirty="0"/>
              <a:t>はデータベースのメンテナンスと統計に使用され、</a:t>
            </a:r>
            <a:r>
              <a:rPr lang="en-US" altLang="ja-JP" dirty="0"/>
              <a:t>Linux </a:t>
            </a:r>
            <a:r>
              <a:rPr lang="ja-JP" altLang="en-US" dirty="0"/>
              <a:t>とデータベースは常に再利用されます。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9</a:t>
            </a:fld>
            <a:endParaRPr lang="zh-CN" altLang="en-US" dirty="0"/>
          </a:p>
        </p:txBody>
      </p:sp>
    </p:spTree>
    <p:extLst>
      <p:ext uri="{BB962C8B-B14F-4D97-AF65-F5344CB8AC3E}">
        <p14:creationId xmlns:p14="http://schemas.microsoft.com/office/powerpoint/2010/main" val="294776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64797"/>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4037914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10024307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70455389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71157835"/>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61340880"/>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25817743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4051" y="-213245"/>
            <a:ext cx="11863777" cy="727444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10822" y="4210665"/>
            <a:ext cx="9329989" cy="2020817"/>
          </a:xfrm>
          <a:prstGeom prst="rect">
            <a:avLst/>
          </a:prstGeom>
        </p:spPr>
      </p:pic>
    </p:spTree>
    <p:extLst>
      <p:ext uri="{BB962C8B-B14F-4D97-AF65-F5344CB8AC3E}">
        <p14:creationId xmlns:p14="http://schemas.microsoft.com/office/powerpoint/2010/main" val="193449804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82016364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64979459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3133393856"/>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4400" dirty="0"/>
            </a:p>
          </p:txBody>
        </p:sp>
      </p:grpSp>
    </p:spTree>
    <p:extLst>
      <p:ext uri="{BB962C8B-B14F-4D97-AF65-F5344CB8AC3E}">
        <p14:creationId xmlns:p14="http://schemas.microsoft.com/office/powerpoint/2010/main" val="346276869"/>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53495368"/>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414841541"/>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35AC04-BAAA-44FD-B4E9-1007A262C50B}" type="datetimeFigureOut">
              <a:rPr lang="zh-CN" altLang="en-US" smtClean="0"/>
              <a:t>2023/6/14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748998541"/>
      </p:ext>
    </p:extLst>
  </p:cSld>
  <p:clrMapOvr>
    <a:masterClrMapping/>
  </p:clrMapOvr>
  <mc:AlternateContent xmlns:mc="http://schemas.openxmlformats.org/markup-compatibility/2006" xmlns:p14="http://schemas.microsoft.com/office/powerpoint/2010/main">
    <mc:Choice Requires="p14">
      <p:transition spd="slow" p14:dur="675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extLst>
              <a:ext uri="{28A0092B-C50C-407E-A947-70E740481C1C}">
                <a14:useLocalDpi xmlns:a14="http://schemas.microsoft.com/office/drawing/2010/main" val="0"/>
              </a:ext>
            </a:extLst>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5AC04-BAAA-44FD-B4E9-1007A262C50B}" type="datetimeFigureOut">
              <a:rPr lang="zh-CN" altLang="en-US" smtClean="0"/>
              <a:t>2023/6/14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923207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spd="slow" p14:dur="675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0508" y="1836931"/>
            <a:ext cx="579584" cy="57958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03" y="3917332"/>
            <a:ext cx="12192000" cy="3118964"/>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2054559" y="2079708"/>
            <a:ext cx="7872343" cy="1323439"/>
          </a:xfrm>
          <a:prstGeom prst="rect">
            <a:avLst/>
          </a:prstGeom>
          <a:noFill/>
        </p:spPr>
        <p:txBody>
          <a:bodyPr wrap="square" rtlCol="0">
            <a:spAutoFit/>
          </a:bodyPr>
          <a:lstStyle/>
          <a:p>
            <a:pPr algn="ctr" fontAlgn="base">
              <a:spcBef>
                <a:spcPct val="0"/>
              </a:spcBef>
              <a:spcAft>
                <a:spcPct val="0"/>
              </a:spcAft>
            </a:pPr>
            <a:r>
              <a:rPr lang="ja-JP"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紹介</a:t>
            </a:r>
            <a:endParaRPr lang="zh-CN"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cxnSp>
        <p:nvCxnSpPr>
          <p:cNvPr id="10" name="直接连接符 9">
            <a:extLst>
              <a:ext uri="{FF2B5EF4-FFF2-40B4-BE49-F238E27FC236}">
                <a16:creationId xmlns:a16="http://schemas.microsoft.com/office/drawing/2014/main" id="{07E31D00-958C-4C41-946D-73C121E3CB87}"/>
              </a:ext>
            </a:extLst>
          </p:cNvPr>
          <p:cNvCxnSpPr/>
          <p:nvPr/>
        </p:nvCxnSpPr>
        <p:spPr>
          <a:xfrm rot="16200000">
            <a:off x="5909254" y="1841673"/>
            <a:ext cx="0" cy="3171036"/>
          </a:xfrm>
          <a:prstGeom prst="line">
            <a:avLst/>
          </a:prstGeom>
          <a:noFill/>
          <a:ln w="28575" cap="flat" cmpd="sng" algn="ctr">
            <a:solidFill>
              <a:schemeClr val="tx1"/>
            </a:solidFill>
            <a:prstDash val="sysDot"/>
          </a:ln>
          <a:effectLst/>
        </p:spPr>
      </p:cxn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3151415"/>
            <a:ext cx="6109252" cy="3054626"/>
          </a:xfrm>
          <a:prstGeom prst="rect">
            <a:avLst/>
          </a:prstGeom>
        </p:spPr>
      </p:pic>
    </p:spTree>
    <p:extLst>
      <p:ext uri="{BB962C8B-B14F-4D97-AF65-F5344CB8AC3E}">
        <p14:creationId xmlns:p14="http://schemas.microsoft.com/office/powerpoint/2010/main" val="374679345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379434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216077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3993720"/>
            <a:ext cx="4673238" cy="330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データ統計プラットフォームの設計と開発</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255788"/>
            <a:ext cx="4525702"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さまざまな部門の一時的な統計ニーズに対応する</a:t>
            </a:r>
            <a:endParaRPr lang="zh-CN" altLang="en-US" dirty="0"/>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2220958"/>
            <a:ext cx="4673238" cy="90024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r>
              <a:rPr lang="en-US" altLang="ja-JP" dirty="0"/>
              <a:t>MySQL</a:t>
            </a:r>
            <a:r>
              <a:rPr lang="ja-JP" altLang="en-US" dirty="0"/>
              <a:t>データベースの運用保守、データベース監視、最適化、バックアップ、移行、故障対応などです</a:t>
            </a:r>
          </a:p>
          <a:p>
            <a:pPr algn="l" defTabSz="1031626"/>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707555"/>
            <a:ext cx="4409506"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さまざまな部門の今後のプロジェクトの </a:t>
            </a:r>
            <a:r>
              <a:rPr lang="en-US" altLang="ja-JP" dirty="0"/>
              <a:t>SQL </a:t>
            </a:r>
            <a:r>
              <a:rPr lang="ja-JP" altLang="en-US" dirty="0"/>
              <a:t>ステートメントを確認してください。</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402764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237098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394095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2310372"/>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385453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529996" y="2379712"/>
              <a:ext cx="1077218"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ja-JP" altLang="en-US" b="1" kern="0" dirty="0">
                  <a:solidFill>
                    <a:srgbClr val="FFFFFF">
                      <a:lumMod val="50000"/>
                    </a:srgbClr>
                  </a:solidFill>
                  <a:latin typeface="Arial"/>
                </a:rPr>
                <a:t>統計的ニーズ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2220958"/>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464288" y="3085116"/>
              <a:ext cx="1256754"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データベースの</a:t>
              </a:r>
              <a:endParaRPr kumimoji="0" lang="en-US" altLang="ja-JP" b="1" i="0" u="none" strike="noStrike" kern="0" cap="none" spc="0" normalizeH="0" baseline="0" noProof="0" dirty="0">
                <a:ln>
                  <a:noFill/>
                </a:ln>
                <a:solidFill>
                  <a:srgbClr val="FFFFFF">
                    <a:lumMod val="50000"/>
                  </a:srgbClr>
                </a:solidFill>
                <a:effectLst/>
                <a:uLnTx/>
                <a:uFillTx/>
                <a:latin typeface="Arial"/>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メンテナンス</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685589" y="3881747"/>
              <a:ext cx="718145" cy="47397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zh-CN" b="1" i="0" u="none" strike="noStrike" kern="0" cap="none" spc="0" normalizeH="0" baseline="0" noProof="0" dirty="0">
                  <a:ln>
                    <a:noFill/>
                  </a:ln>
                  <a:solidFill>
                    <a:srgbClr val="FFFFFF">
                      <a:lumMod val="50000"/>
                    </a:srgbClr>
                  </a:solidFill>
                  <a:effectLst/>
                  <a:uLnTx/>
                  <a:uFillTx/>
                  <a:latin typeface="Arial"/>
                </a:rPr>
                <a:t>SQL</a:t>
              </a:r>
              <a:r>
                <a:rPr kumimoji="0" lang="ja-JP" altLang="en-US" b="1" i="0" u="none" strike="noStrike" kern="0" cap="none" spc="0" normalizeH="0" baseline="0" noProof="0" dirty="0">
                  <a:ln>
                    <a:noFill/>
                  </a:ln>
                  <a:solidFill>
                    <a:srgbClr val="FFFFFF">
                      <a:lumMod val="50000"/>
                    </a:srgbClr>
                  </a:solidFill>
                  <a:effectLst/>
                  <a:uLnTx/>
                  <a:uFillTx/>
                  <a:latin typeface="Arial"/>
                </a:rPr>
                <a:t>を</a:t>
              </a:r>
              <a:endParaRPr kumimoji="0" lang="en-US" altLang="ja-JP" b="1" i="0" u="none" strike="noStrike" kern="0" cap="none" spc="0" normalizeH="0" baseline="0" noProof="0" dirty="0">
                <a:ln>
                  <a:noFill/>
                </a:ln>
                <a:solidFill>
                  <a:srgbClr val="FFFFFF">
                    <a:lumMod val="50000"/>
                  </a:srgbClr>
                </a:solidFill>
                <a:effectLst/>
                <a:uLnTx/>
                <a:uFillTx/>
                <a:latin typeface="Arial"/>
              </a:endParaRP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ja-JP" altLang="en-US" b="1" i="0" u="none" strike="noStrike" kern="0" cap="none" spc="0" normalizeH="0" baseline="0" noProof="0" dirty="0">
                  <a:ln>
                    <a:noFill/>
                  </a:ln>
                  <a:solidFill>
                    <a:srgbClr val="FFFFFF">
                      <a:lumMod val="50000"/>
                    </a:srgbClr>
                  </a:solidFill>
                  <a:effectLst/>
                  <a:uLnTx/>
                  <a:uFillTx/>
                  <a:latin typeface="Arial"/>
                </a:rPr>
                <a:t>レビュー</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3910946" y="226876"/>
            <a:ext cx="4339650" cy="892552"/>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人人网</a:t>
            </a:r>
            <a:r>
              <a:rPr lang="ja-JP" altLang="en-US" sz="3600" b="1" dirty="0">
                <a:solidFill>
                  <a:schemeClr val="tx1">
                    <a:lumMod val="85000"/>
                    <a:lumOff val="15000"/>
                  </a:schemeClr>
                </a:solidFill>
                <a:latin typeface="+mj-lt"/>
                <a:ea typeface="方正硬笔楷书繁体" panose="03000509000000000000"/>
              </a:rPr>
              <a:t>での職務責任</a:t>
            </a:r>
            <a:endParaRPr lang="en-US" altLang="zh-CN" sz="1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2011-2015</a:t>
            </a:r>
            <a:endParaRPr lang="zh-CN" altLang="en-US" sz="1600" b="1" dirty="0">
              <a:solidFill>
                <a:schemeClr val="tx1">
                  <a:lumMod val="85000"/>
                  <a:lumOff val="15000"/>
                </a:schemeClr>
              </a:solidFill>
              <a:latin typeface="+mj-lt"/>
              <a:ea typeface="方正硬笔楷书繁体" panose="03000509000000000000"/>
            </a:endParaRPr>
          </a:p>
        </p:txBody>
      </p:sp>
      <p:pic>
        <p:nvPicPr>
          <p:cNvPr id="31" name="Picture 5" descr="C:\Users\Jonahs\Dropbox\Projects SCOTT\MEET Windows Azure\source\Background\tile-icon-CDN.png">
            <a:extLst>
              <a:ext uri="{FF2B5EF4-FFF2-40B4-BE49-F238E27FC236}">
                <a16:creationId xmlns:a16="http://schemas.microsoft.com/office/drawing/2014/main" id="{279B2B39-6E47-2628-6742-7E5E396A4F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210" y="4683099"/>
            <a:ext cx="559786" cy="55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26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34195A65-D04E-0358-A5EF-8C6B3458CA7F}"/>
              </a:ext>
            </a:extLst>
          </p:cNvPr>
          <p:cNvSpPr/>
          <p:nvPr/>
        </p:nvSpPr>
        <p:spPr>
          <a:xfrm>
            <a:off x="1940927"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2B3C7F9-3374-3C2E-C41E-9CA7FFCB3F68}"/>
              </a:ext>
            </a:extLst>
          </p:cNvPr>
          <p:cNvSpPr/>
          <p:nvPr/>
        </p:nvSpPr>
        <p:spPr>
          <a:xfrm>
            <a:off x="4409040"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43160AD3-967C-7515-E888-23688B5799C7}"/>
              </a:ext>
            </a:extLst>
          </p:cNvPr>
          <p:cNvSpPr/>
          <p:nvPr/>
        </p:nvSpPr>
        <p:spPr>
          <a:xfrm>
            <a:off x="6125571" y="2047703"/>
            <a:ext cx="1932017" cy="205872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BE2C16-F156-FB26-034C-5B31617BA7F5}"/>
              </a:ext>
            </a:extLst>
          </p:cNvPr>
          <p:cNvSpPr txBox="1"/>
          <p:nvPr/>
        </p:nvSpPr>
        <p:spPr>
          <a:xfrm>
            <a:off x="2669055" y="53726"/>
            <a:ext cx="6853889" cy="1200329"/>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人人网の</a:t>
            </a:r>
            <a:r>
              <a:rPr lang="en-US" altLang="ja-JP" sz="3600" b="1" dirty="0">
                <a:solidFill>
                  <a:schemeClr val="tx1">
                    <a:lumMod val="85000"/>
                    <a:lumOff val="15000"/>
                  </a:schemeClr>
                </a:solidFill>
                <a:latin typeface="方正硬笔楷书繁体" panose="03000509000000000000"/>
                <a:ea typeface="方正硬笔楷书繁体" panose="03000509000000000000"/>
              </a:rPr>
              <a:t>MySQL</a:t>
            </a:r>
            <a:r>
              <a:rPr lang="ja-JP" altLang="en-US" sz="3600" b="1" dirty="0">
                <a:solidFill>
                  <a:schemeClr val="tx1">
                    <a:lumMod val="85000"/>
                    <a:lumOff val="15000"/>
                  </a:schemeClr>
                </a:solidFill>
                <a:latin typeface="方正硬笔楷书繁体" panose="03000509000000000000"/>
                <a:ea typeface="方正硬笔楷书繁体" panose="03000509000000000000"/>
              </a:rPr>
              <a:t>データベースの高可用性ソリューション</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14" name="Picture 2" descr="E:\水墨图表素材\22.png">
            <a:extLst>
              <a:ext uri="{FF2B5EF4-FFF2-40B4-BE49-F238E27FC236}">
                <a16:creationId xmlns:a16="http://schemas.microsoft.com/office/drawing/2014/main" id="{097435D2-B9ED-1213-3A31-3B674ECD1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010127"/>
            <a:ext cx="6333101" cy="13166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9">
            <a:extLst>
              <a:ext uri="{FF2B5EF4-FFF2-40B4-BE49-F238E27FC236}">
                <a16:creationId xmlns:a16="http://schemas.microsoft.com/office/drawing/2014/main" id="{6F616831-0E66-3999-E06F-5CC0F5B163F8}"/>
              </a:ext>
            </a:extLst>
          </p:cNvPr>
          <p:cNvSpPr txBox="1">
            <a:spLocks noChangeArrowheads="1"/>
          </p:cNvSpPr>
          <p:nvPr/>
        </p:nvSpPr>
        <p:spPr bwMode="auto">
          <a:xfrm>
            <a:off x="2301182" y="1390077"/>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MHA</a:t>
            </a:r>
            <a:r>
              <a:rPr lang="zh-CN" altLang="en-US" sz="2200" dirty="0">
                <a:solidFill>
                  <a:schemeClr val="bg1"/>
                </a:solidFill>
                <a:ea typeface="微软雅黑" panose="020B0503020204020204" pitchFamily="34" charset="-122"/>
              </a:rPr>
              <a:t>高可用架构</a:t>
            </a:r>
          </a:p>
        </p:txBody>
      </p:sp>
      <p:pic>
        <p:nvPicPr>
          <p:cNvPr id="19" name="图片 18">
            <a:extLst>
              <a:ext uri="{FF2B5EF4-FFF2-40B4-BE49-F238E27FC236}">
                <a16:creationId xmlns:a16="http://schemas.microsoft.com/office/drawing/2014/main" id="{F6C5DF3E-5D10-FAAD-88D1-2DEFF1FDD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050" y="1985263"/>
            <a:ext cx="6176538" cy="4393697"/>
          </a:xfrm>
          <a:prstGeom prst="rect">
            <a:avLst/>
          </a:prstGeom>
        </p:spPr>
      </p:pic>
      <p:pic>
        <p:nvPicPr>
          <p:cNvPr id="1026" name="Picture 2">
            <a:extLst>
              <a:ext uri="{FF2B5EF4-FFF2-40B4-BE49-F238E27FC236}">
                <a16:creationId xmlns:a16="http://schemas.microsoft.com/office/drawing/2014/main" id="{AA7E0F28-3432-2E49-A16A-3DA04D82C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1133" y="4881441"/>
            <a:ext cx="2758079" cy="72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139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FD3B21-9DDA-EC53-1A67-FE340EC0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26" y="1593413"/>
            <a:ext cx="9718656" cy="4926123"/>
          </a:xfrm>
          <a:prstGeom prst="rect">
            <a:avLst/>
          </a:prstGeom>
        </p:spPr>
      </p:pic>
      <p:sp>
        <p:nvSpPr>
          <p:cNvPr id="6" name="文本框 5">
            <a:extLst>
              <a:ext uri="{FF2B5EF4-FFF2-40B4-BE49-F238E27FC236}">
                <a16:creationId xmlns:a16="http://schemas.microsoft.com/office/drawing/2014/main" id="{3C2EC505-C7FF-1B06-D076-65892C73843F}"/>
              </a:ext>
            </a:extLst>
          </p:cNvPr>
          <p:cNvSpPr txBox="1"/>
          <p:nvPr/>
        </p:nvSpPr>
        <p:spPr>
          <a:xfrm>
            <a:off x="1835114" y="230302"/>
            <a:ext cx="9095930" cy="646331"/>
          </a:xfrm>
          <a:prstGeom prst="rect">
            <a:avLst/>
          </a:prstGeom>
          <a:noFill/>
        </p:spPr>
        <p:txBody>
          <a:bodyPr wrap="square">
            <a:spAutoFit/>
          </a:bodyPr>
          <a:lstStyle/>
          <a:p>
            <a:pPr algn="ctr"/>
            <a:r>
              <a:rPr lang="en-US" altLang="ja-JP" sz="3600" b="1" dirty="0">
                <a:solidFill>
                  <a:schemeClr val="tx1">
                    <a:lumMod val="85000"/>
                    <a:lumOff val="15000"/>
                  </a:schemeClr>
                </a:solidFill>
                <a:latin typeface="方正硬笔楷书繁体" panose="03000509000000000000"/>
                <a:ea typeface="方正硬笔楷书繁体" panose="03000509000000000000"/>
              </a:rPr>
              <a:t>MHA</a:t>
            </a:r>
            <a:r>
              <a:rPr lang="ja-JP" altLang="en-US" sz="3600" b="1" dirty="0">
                <a:solidFill>
                  <a:schemeClr val="tx1">
                    <a:lumMod val="85000"/>
                    <a:lumOff val="15000"/>
                  </a:schemeClr>
                </a:solidFill>
                <a:latin typeface="方正硬笔楷书繁体" panose="03000509000000000000"/>
                <a:ea typeface="方正硬笔楷书繁体" panose="03000509000000000000"/>
              </a:rPr>
              <a:t>を使用して障害切り替えを行います。</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7" name="文本框 6">
            <a:extLst>
              <a:ext uri="{FF2B5EF4-FFF2-40B4-BE49-F238E27FC236}">
                <a16:creationId xmlns:a16="http://schemas.microsoft.com/office/drawing/2014/main" id="{27EE77BA-2459-C958-FB49-706CA3CD1D17}"/>
              </a:ext>
            </a:extLst>
          </p:cNvPr>
          <p:cNvSpPr txBox="1"/>
          <p:nvPr/>
        </p:nvSpPr>
        <p:spPr>
          <a:xfrm>
            <a:off x="1783532" y="2576642"/>
            <a:ext cx="1469727" cy="369332"/>
          </a:xfrm>
          <a:prstGeom prst="rect">
            <a:avLst/>
          </a:prstGeom>
          <a:noFill/>
        </p:spPr>
        <p:txBody>
          <a:bodyPr wrap="square" rtlCol="0">
            <a:spAutoFit/>
          </a:bodyPr>
          <a:lstStyle/>
          <a:p>
            <a:r>
              <a:rPr lang="en-US" altLang="zh-CN" b="1" dirty="0">
                <a:solidFill>
                  <a:srgbClr val="00B050"/>
                </a:solidFill>
              </a:rPr>
              <a:t>Healthy</a:t>
            </a:r>
            <a:endParaRPr lang="zh-CN" altLang="en-US" b="1" dirty="0">
              <a:solidFill>
                <a:srgbClr val="00B050"/>
              </a:solidFill>
            </a:endParaRPr>
          </a:p>
        </p:txBody>
      </p:sp>
      <p:sp>
        <p:nvSpPr>
          <p:cNvPr id="8" name="文本框 7">
            <a:extLst>
              <a:ext uri="{FF2B5EF4-FFF2-40B4-BE49-F238E27FC236}">
                <a16:creationId xmlns:a16="http://schemas.microsoft.com/office/drawing/2014/main" id="{C2D57CA3-82CD-93A8-A002-C63BDAC11A56}"/>
              </a:ext>
            </a:extLst>
          </p:cNvPr>
          <p:cNvSpPr txBox="1"/>
          <p:nvPr/>
        </p:nvSpPr>
        <p:spPr>
          <a:xfrm>
            <a:off x="6363076" y="2576642"/>
            <a:ext cx="1386689" cy="369332"/>
          </a:xfrm>
          <a:prstGeom prst="rect">
            <a:avLst/>
          </a:prstGeom>
          <a:noFill/>
        </p:spPr>
        <p:txBody>
          <a:bodyPr wrap="square" rtlCol="0">
            <a:spAutoFit/>
          </a:bodyPr>
          <a:lstStyle/>
          <a:p>
            <a:r>
              <a:rPr lang="en-US" altLang="zh-CN" b="1" dirty="0">
                <a:solidFill>
                  <a:srgbClr val="FF0000"/>
                </a:solidFill>
              </a:rPr>
              <a:t>Crash after</a:t>
            </a:r>
            <a:endParaRPr lang="zh-CN" altLang="en-US" b="1" dirty="0">
              <a:solidFill>
                <a:srgbClr val="FF0000"/>
              </a:solidFill>
            </a:endParaRPr>
          </a:p>
        </p:txBody>
      </p:sp>
      <p:sp>
        <p:nvSpPr>
          <p:cNvPr id="10" name="乘号 9">
            <a:extLst>
              <a:ext uri="{FF2B5EF4-FFF2-40B4-BE49-F238E27FC236}">
                <a16:creationId xmlns:a16="http://schemas.microsoft.com/office/drawing/2014/main" id="{2AA4E0EE-44B6-8743-1B20-AE64B162C818}"/>
              </a:ext>
            </a:extLst>
          </p:cNvPr>
          <p:cNvSpPr/>
          <p:nvPr/>
        </p:nvSpPr>
        <p:spPr>
          <a:xfrm>
            <a:off x="8492148" y="4119327"/>
            <a:ext cx="615636" cy="52510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05258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8E244490-9832-B145-8651-0E880459D548}"/>
              </a:ext>
            </a:extLst>
          </p:cNvPr>
          <p:cNvSpPr txBox="1"/>
          <p:nvPr/>
        </p:nvSpPr>
        <p:spPr>
          <a:xfrm>
            <a:off x="1663931" y="174374"/>
            <a:ext cx="8864138" cy="646331"/>
          </a:xfrm>
          <a:prstGeom prst="rect">
            <a:avLst/>
          </a:prstGeom>
          <a:noFill/>
        </p:spPr>
        <p:txBody>
          <a:bodyPr wrap="square">
            <a:spAutoFit/>
          </a:bodyPr>
          <a:lstStyle/>
          <a:p>
            <a:pPr algn="ctr"/>
            <a:r>
              <a:rPr lang="en-US" altLang="zh-CN" sz="3600" b="1" dirty="0">
                <a:solidFill>
                  <a:schemeClr val="tx1">
                    <a:lumMod val="85000"/>
                    <a:lumOff val="15000"/>
                  </a:schemeClr>
                </a:solidFill>
                <a:latin typeface="方正硬笔楷书繁体" panose="03000509000000000000"/>
                <a:ea typeface="方正硬笔楷书繁体" panose="03000509000000000000"/>
              </a:rPr>
              <a:t>MySQL</a:t>
            </a:r>
            <a:r>
              <a:rPr lang="ja-JP" altLang="en-US" sz="3600" b="1" dirty="0">
                <a:solidFill>
                  <a:schemeClr val="tx1">
                    <a:lumMod val="85000"/>
                    <a:lumOff val="15000"/>
                  </a:schemeClr>
                </a:solidFill>
                <a:latin typeface="方正硬笔楷书繁体" panose="03000509000000000000"/>
                <a:ea typeface="方正硬笔楷书繁体" panose="03000509000000000000"/>
              </a:rPr>
              <a:t>データ統計プラットフォーム</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6" name="Picture 2" descr="E:\水墨图表素材\22.png">
            <a:extLst>
              <a:ext uri="{FF2B5EF4-FFF2-40B4-BE49-F238E27FC236}">
                <a16:creationId xmlns:a16="http://schemas.microsoft.com/office/drawing/2014/main" id="{A1EDFD0F-FCB7-A645-A2E1-C20C12891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790" y="1143268"/>
            <a:ext cx="9467060" cy="1381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B10AE9BE-BFAD-1249-A2A2-855237E15459}"/>
              </a:ext>
            </a:extLst>
          </p:cNvPr>
          <p:cNvSpPr txBox="1">
            <a:spLocks noChangeArrowheads="1"/>
          </p:cNvSpPr>
          <p:nvPr/>
        </p:nvSpPr>
        <p:spPr bwMode="auto">
          <a:xfrm>
            <a:off x="2101485" y="1569900"/>
            <a:ext cx="670914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複数のデータベースを跨いでクエリタスクを実現する。</a:t>
            </a:r>
          </a:p>
          <a:p>
            <a:pPr eaLnBrk="1" hangingPunct="1">
              <a:spcBef>
                <a:spcPct val="50000"/>
              </a:spcBef>
            </a:pPr>
            <a:endParaRPr lang="ja-JP" altLang="en-US" sz="2200" dirty="0">
              <a:solidFill>
                <a:schemeClr val="bg1"/>
              </a:solidFill>
              <a:ea typeface="微软雅黑" panose="020B0503020204020204" pitchFamily="34" charset="-122"/>
            </a:endParaRPr>
          </a:p>
        </p:txBody>
      </p:sp>
      <p:pic>
        <p:nvPicPr>
          <p:cNvPr id="3" name="图片 2">
            <a:extLst>
              <a:ext uri="{FF2B5EF4-FFF2-40B4-BE49-F238E27FC236}">
                <a16:creationId xmlns:a16="http://schemas.microsoft.com/office/drawing/2014/main" id="{7278FC6D-4435-9D6B-D60D-C82723D94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790" y="2398844"/>
            <a:ext cx="8916306" cy="3961616"/>
          </a:xfrm>
          <a:prstGeom prst="rect">
            <a:avLst/>
          </a:prstGeom>
        </p:spPr>
      </p:pic>
    </p:spTree>
    <p:extLst>
      <p:ext uri="{BB962C8B-B14F-4D97-AF65-F5344CB8AC3E}">
        <p14:creationId xmlns:p14="http://schemas.microsoft.com/office/powerpoint/2010/main" val="3015942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148307" y="1856"/>
            <a:ext cx="5895386" cy="1754326"/>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人人网のデータセンターで使用される技術</a:t>
            </a:r>
          </a:p>
          <a:p>
            <a:pPr algn="ctr"/>
            <a:endParaRPr lang="ja-JP"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237" y="1466133"/>
            <a:ext cx="7987073"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253557" y="1873715"/>
            <a:ext cx="84811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統計フロントエンド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60" y="2623583"/>
            <a:ext cx="8128961"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3021640"/>
            <a:ext cx="55132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Zabbix</a:t>
            </a:r>
            <a:r>
              <a:rPr lang="zh-CN" altLang="en-US" sz="2200" dirty="0">
                <a:solidFill>
                  <a:schemeClr val="bg1"/>
                </a:solidFill>
                <a:ea typeface="微软雅黑" panose="020B0503020204020204" pitchFamily="34" charset="-122"/>
              </a:rPr>
              <a:t>二次開発</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PHP</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4" y="3753443"/>
            <a:ext cx="8599956" cy="1427516"/>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229016"/>
            <a:ext cx="53188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统计</a:t>
            </a: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en-US" altLang="zh-CN" sz="2200" dirty="0" err="1">
                <a:solidFill>
                  <a:schemeClr val="bg1"/>
                </a:solidFill>
                <a:ea typeface="微软雅黑" panose="020B0503020204020204" pitchFamily="34" charset="-122"/>
              </a:rPr>
              <a:t>Python,SQL,Shell,awk</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MySQL</a:t>
            </a:r>
            <a:r>
              <a:rPr lang="zh-CN" altLang="en-US" sz="2200" dirty="0">
                <a:solidFill>
                  <a:schemeClr val="bg1"/>
                </a:solidFill>
                <a:ea typeface="微软雅黑" panose="020B0503020204020204" pitchFamily="34" charset="-122"/>
              </a:rPr>
              <a:t>保守</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 ,</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225915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265408"/>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ブロックチェーンアプリケーションプラットフォームの設計と開発</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181331"/>
            <a:ext cx="440950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ブロックチェーンアプリケーションプラットフォームの設計文書や操作マニュアルの作成</a:t>
            </a:r>
            <a:endParaRPr lang="zh-CN" altLang="en-US" dirty="0"/>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10325" y="4001262"/>
            <a:ext cx="4079062"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dirty="0"/>
              <a:t>ブロックチェーンプラットフォームの普及促進およびプレセールスコンサルティング</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679427"/>
            <a:ext cx="4409506" cy="69942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顧客への製品のインストールとデバッグ、既存のシステムとの統合</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altLang="zh-CN"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9" y="2379712"/>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書類</a:t>
              </a:r>
              <a:endParaRPr kumimoji="0" lang="en-US" altLang="zh-CN"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699565" y="3186936"/>
              <a:ext cx="769183" cy="215444"/>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相談</a:t>
              </a:r>
              <a:r>
                <a:rPr kumimoji="0" lang="ja-JP" altLang="en-US" b="1" i="0" u="none" strike="noStrike" kern="0" cap="none" spc="0" normalizeH="0" baseline="0" noProof="0" dirty="0">
                  <a:ln>
                    <a:noFill/>
                  </a:ln>
                  <a:solidFill>
                    <a:srgbClr val="FFFFFF">
                      <a:lumMod val="50000"/>
                    </a:srgbClr>
                  </a:solidFill>
                  <a:effectLst/>
                  <a:uLnTx/>
                  <a:uFillTx/>
                  <a:latin typeface="Arial"/>
                </a:rPr>
                <a:t>する</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865124" y="4011013"/>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実施</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57007" y="217351"/>
            <a:ext cx="3877985" cy="892552"/>
          </a:xfrm>
          <a:prstGeom prst="rect">
            <a:avLst/>
          </a:prstGeom>
          <a:noFill/>
        </p:spPr>
        <p:txBody>
          <a:bodyPr wrap="none" rtlCol="0">
            <a:spAutoFit/>
          </a:bodyPr>
          <a:lstStyle/>
          <a:p>
            <a:r>
              <a:rPr lang="ja-JP" altLang="en-US" sz="3600" b="1" dirty="0">
                <a:solidFill>
                  <a:schemeClr val="tx1">
                    <a:lumMod val="85000"/>
                    <a:lumOff val="15000"/>
                  </a:schemeClr>
                </a:solidFill>
                <a:latin typeface="+mj-lt"/>
                <a:ea typeface="方正硬笔楷书繁体" panose="03000509000000000000"/>
              </a:rPr>
              <a:t>東軟での業務責任</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2015-2023</a:t>
            </a:r>
            <a:endParaRPr lang="en-US" altLang="zh-CN" sz="1600" b="1" dirty="0">
              <a:solidFill>
                <a:schemeClr val="tx1">
                  <a:lumMod val="85000"/>
                  <a:lumOff val="15000"/>
                </a:schemeClr>
              </a:solidFill>
              <a:latin typeface="+mj-lt"/>
              <a:ea typeface="方正硬笔楷书繁体" panose="03000509000000000000"/>
            </a:endParaRPr>
          </a:p>
        </p:txBody>
      </p:sp>
      <p:sp>
        <p:nvSpPr>
          <p:cNvPr id="31" name="Freeform 42">
            <a:extLst>
              <a:ext uri="{FF2B5EF4-FFF2-40B4-BE49-F238E27FC236}">
                <a16:creationId xmlns:a16="http://schemas.microsoft.com/office/drawing/2014/main" id="{5233F128-3F3F-F195-AE82-10AB279D5E2C}"/>
              </a:ext>
            </a:extLst>
          </p:cNvPr>
          <p:cNvSpPr>
            <a:spLocks noEditPoints="1"/>
          </p:cNvSpPr>
          <p:nvPr/>
        </p:nvSpPr>
        <p:spPr bwMode="auto">
          <a:xfrm>
            <a:off x="2603345" y="4799342"/>
            <a:ext cx="441273" cy="37983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Tree>
    <p:extLst>
      <p:ext uri="{BB962C8B-B14F-4D97-AF65-F5344CB8AC3E}">
        <p14:creationId xmlns:p14="http://schemas.microsoft.com/office/powerpoint/2010/main" val="152509444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BFBDED4-7455-EF31-2013-CD70EED64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126326"/>
            <a:ext cx="9448800" cy="4345069"/>
          </a:xfrm>
          <a:prstGeom prst="rect">
            <a:avLst/>
          </a:prstGeom>
        </p:spPr>
      </p:pic>
      <p:sp>
        <p:nvSpPr>
          <p:cNvPr id="4" name="文本框 3">
            <a:extLst>
              <a:ext uri="{FF2B5EF4-FFF2-40B4-BE49-F238E27FC236}">
                <a16:creationId xmlns:a16="http://schemas.microsoft.com/office/drawing/2014/main" id="{A07DFCAA-8F4F-328C-53BB-7BF031AE0DFB}"/>
              </a:ext>
            </a:extLst>
          </p:cNvPr>
          <p:cNvSpPr txBox="1"/>
          <p:nvPr/>
        </p:nvSpPr>
        <p:spPr>
          <a:xfrm>
            <a:off x="1814236" y="232133"/>
            <a:ext cx="8687351" cy="892552"/>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ブロックチェーンプラットフォーム</a:t>
            </a:r>
            <a:endParaRPr lang="en-US" altLang="ja-JP" sz="3600" b="1" dirty="0">
              <a:solidFill>
                <a:schemeClr val="tx1">
                  <a:lumMod val="85000"/>
                  <a:lumOff val="15000"/>
                </a:schemeClr>
              </a:solidFill>
              <a:latin typeface="方正硬笔楷书繁体" panose="03000509000000000000"/>
              <a:ea typeface="方正硬笔楷书繁体" panose="03000509000000000000"/>
            </a:endParaRPr>
          </a:p>
          <a:p>
            <a:pPr algn="ctr"/>
            <a:r>
              <a:rPr lang="en-US" altLang="zh-CN" sz="1600" b="1" dirty="0">
                <a:ea typeface="微软雅黑" panose="020B0503020204020204" pitchFamily="34" charset="-122"/>
              </a:rPr>
              <a:t>2015-2023</a:t>
            </a:r>
            <a:endParaRPr lang="zh-CN" altLang="en-US" sz="1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5" name="Picture 2" descr="E:\水墨图表素材\22.png">
            <a:extLst>
              <a:ext uri="{FF2B5EF4-FFF2-40B4-BE49-F238E27FC236}">
                <a16:creationId xmlns:a16="http://schemas.microsoft.com/office/drawing/2014/main" id="{0BC14E30-C2A0-7DA8-416F-C6EBB290F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063" y="1097539"/>
            <a:ext cx="9448800" cy="14774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a16="http://schemas.microsoft.com/office/drawing/2014/main" id="{2B6CCD15-80C0-F2AC-84AB-B6646F351F11}"/>
              </a:ext>
            </a:extLst>
          </p:cNvPr>
          <p:cNvSpPr txBox="1">
            <a:spLocks noChangeArrowheads="1"/>
          </p:cNvSpPr>
          <p:nvPr/>
        </p:nvSpPr>
        <p:spPr bwMode="auto">
          <a:xfrm>
            <a:off x="2074942" y="1571614"/>
            <a:ext cx="757388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ja-JP" sz="2200" dirty="0">
                <a:solidFill>
                  <a:schemeClr val="bg1"/>
                </a:solidFill>
                <a:ea typeface="微软雅黑" panose="020B0503020204020204" pitchFamily="34" charset="-122"/>
              </a:rPr>
              <a:t>Hyperledger</a:t>
            </a:r>
            <a:r>
              <a:rPr lang="ja-JP" altLang="en-US" sz="2200" dirty="0">
                <a:solidFill>
                  <a:schemeClr val="bg1"/>
                </a:solidFill>
                <a:ea typeface="微软雅黑" panose="020B0503020204020204" pitchFamily="34" charset="-122"/>
              </a:rPr>
              <a:t>のブロックチェーン標準に基づいています。</a:t>
            </a:r>
            <a:endParaRPr lang="zh-CN" altLang="en-US" sz="2200" dirty="0">
              <a:solidFill>
                <a:schemeClr val="bg1"/>
              </a:solidFill>
              <a:ea typeface="微软雅黑" panose="020B0503020204020204" pitchFamily="34" charset="-122"/>
            </a:endParaRPr>
          </a:p>
        </p:txBody>
      </p:sp>
      <p:sp>
        <p:nvSpPr>
          <p:cNvPr id="2" name="矩形: 圆角 1">
            <a:extLst>
              <a:ext uri="{FF2B5EF4-FFF2-40B4-BE49-F238E27FC236}">
                <a16:creationId xmlns:a16="http://schemas.microsoft.com/office/drawing/2014/main" id="{59B7B324-5742-143C-7B7D-4B2AEF5EA87E}"/>
              </a:ext>
            </a:extLst>
          </p:cNvPr>
          <p:cNvSpPr/>
          <p:nvPr/>
        </p:nvSpPr>
        <p:spPr>
          <a:xfrm>
            <a:off x="1314450" y="2733675"/>
            <a:ext cx="9686925" cy="19431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14496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07DFCAA-8F4F-328C-53BB-7BF031AE0DFB}"/>
              </a:ext>
            </a:extLst>
          </p:cNvPr>
          <p:cNvSpPr txBox="1"/>
          <p:nvPr/>
        </p:nvSpPr>
        <p:spPr>
          <a:xfrm>
            <a:off x="431339" y="79449"/>
            <a:ext cx="11311213" cy="1200329"/>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ブロックチェーンプラットフォーム</a:t>
            </a:r>
            <a:endParaRPr lang="en-US" altLang="ja-JP" sz="3600" b="1" dirty="0">
              <a:solidFill>
                <a:schemeClr val="tx1">
                  <a:lumMod val="85000"/>
                  <a:lumOff val="15000"/>
                </a:schemeClr>
              </a:solidFill>
              <a:latin typeface="方正硬笔楷书繁体" panose="03000509000000000000"/>
              <a:ea typeface="方正硬笔楷书繁体" panose="03000509000000000000"/>
            </a:endParaRPr>
          </a:p>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のデプロイする図</a:t>
            </a:r>
          </a:p>
        </p:txBody>
      </p:sp>
      <p:pic>
        <p:nvPicPr>
          <p:cNvPr id="8" name="Picture 2" descr="E:\水墨图表素材\22.png">
            <a:extLst>
              <a:ext uri="{FF2B5EF4-FFF2-40B4-BE49-F238E27FC236}">
                <a16:creationId xmlns:a16="http://schemas.microsoft.com/office/drawing/2014/main" id="{E5A5CCC4-28BE-894E-B674-D7E230C22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075" y="1086892"/>
            <a:ext cx="4250384" cy="1316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9">
            <a:extLst>
              <a:ext uri="{FF2B5EF4-FFF2-40B4-BE49-F238E27FC236}">
                <a16:creationId xmlns:a16="http://schemas.microsoft.com/office/drawing/2014/main" id="{AE0FFB3E-59C1-D403-C104-D80EFAE06C52}"/>
              </a:ext>
            </a:extLst>
          </p:cNvPr>
          <p:cNvSpPr txBox="1">
            <a:spLocks noChangeArrowheads="1"/>
          </p:cNvSpPr>
          <p:nvPr/>
        </p:nvSpPr>
        <p:spPr bwMode="auto">
          <a:xfrm>
            <a:off x="1792019" y="1485892"/>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デプロイする図</a:t>
            </a:r>
            <a:endParaRPr lang="zh-CN" altLang="en-US" sz="2200" dirty="0">
              <a:solidFill>
                <a:schemeClr val="bg1"/>
              </a:solidFill>
              <a:ea typeface="微软雅黑" panose="020B0503020204020204" pitchFamily="34" charset="-122"/>
            </a:endParaRPr>
          </a:p>
        </p:txBody>
      </p:sp>
      <p:pic>
        <p:nvPicPr>
          <p:cNvPr id="6" name="图片 5">
            <a:extLst>
              <a:ext uri="{FF2B5EF4-FFF2-40B4-BE49-F238E27FC236}">
                <a16:creationId xmlns:a16="http://schemas.microsoft.com/office/drawing/2014/main" id="{26445109-9129-BC2B-A4F6-ECD611BB8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925" y="1916779"/>
            <a:ext cx="9686925" cy="4444895"/>
          </a:xfrm>
          <a:prstGeom prst="rect">
            <a:avLst/>
          </a:prstGeom>
        </p:spPr>
      </p:pic>
    </p:spTree>
    <p:extLst>
      <p:ext uri="{BB962C8B-B14F-4D97-AF65-F5344CB8AC3E}">
        <p14:creationId xmlns:p14="http://schemas.microsoft.com/office/powerpoint/2010/main" val="39593602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187720"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mj-lt"/>
                <a:ea typeface="方正硬笔楷书繁体" panose="03000509000000000000"/>
              </a:rPr>
              <a:t>東軟</a:t>
            </a:r>
            <a:r>
              <a:rPr lang="ja-JP" altLang="en-US" sz="3600" b="1" dirty="0">
                <a:solidFill>
                  <a:schemeClr val="tx1">
                    <a:lumMod val="85000"/>
                    <a:lumOff val="15000"/>
                  </a:schemeClr>
                </a:solidFill>
                <a:latin typeface="方正硬笔楷书繁体" panose="03000509000000000000"/>
                <a:ea typeface="方正硬笔楷书繁体" panose="03000509000000000000"/>
              </a:rPr>
              <a:t>で使用される技術</a:t>
            </a: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466133"/>
            <a:ext cx="8821853"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301181" y="1864190"/>
            <a:ext cx="650944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web</a:t>
            </a:r>
            <a:r>
              <a:rPr lang="ja-JP" altLang="en-US" sz="2200" dirty="0">
                <a:solidFill>
                  <a:schemeClr val="bg1"/>
                </a:solidFill>
                <a:ea typeface="微软雅黑" panose="020B0503020204020204" pitchFamily="34" charset="-122"/>
              </a:rPr>
              <a:t>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JavaScript(Vue2/3)</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59" y="2585483"/>
            <a:ext cx="9603365"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4" y="3004560"/>
            <a:ext cx="74169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a:t>
            </a:r>
            <a:r>
              <a:rPr lang="zh-CN" altLang="en-US" sz="2200" dirty="0">
                <a:solidFill>
                  <a:schemeClr val="bg1"/>
                </a:solidFill>
                <a:ea typeface="微软雅黑" panose="020B0503020204020204" pitchFamily="34" charset="-122"/>
              </a:rPr>
              <a:t>（</a:t>
            </a:r>
            <a:r>
              <a:rPr lang="en-US" altLang="zh-CN" sz="2200" dirty="0" err="1">
                <a:solidFill>
                  <a:schemeClr val="bg1"/>
                </a:solidFill>
                <a:ea typeface="微软雅黑" panose="020B0503020204020204" pitchFamily="34" charset="-122"/>
              </a:rPr>
              <a:t>Springboot</a:t>
            </a:r>
            <a:r>
              <a:rPr lang="zh-CN" altLang="en-US" sz="2200" dirty="0">
                <a:solidFill>
                  <a:schemeClr val="bg1"/>
                </a:solidFill>
                <a:ea typeface="微软雅黑" panose="020B0503020204020204" pitchFamily="34" charset="-122"/>
              </a:rPr>
              <a:t>）</a:t>
            </a:r>
            <a:r>
              <a:rPr lang="en-US" altLang="zh-CN" sz="2200" dirty="0">
                <a:solidFill>
                  <a:schemeClr val="bg1"/>
                </a:solidFill>
                <a:ea typeface="微软雅黑" panose="020B0503020204020204" pitchFamily="34" charset="-122"/>
              </a:rPr>
              <a:t>Golang(beego/gin)</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3" y="3799429"/>
            <a:ext cx="9200031"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8" y="4229016"/>
            <a:ext cx="682179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コンテナ環境</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docker,</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k8s(kubeSphere),</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containerd</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9247326"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79895"/>
            <a:ext cx="62069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sz="2200" dirty="0">
                <a:solidFill>
                  <a:schemeClr val="bg1"/>
                </a:solidFill>
                <a:ea typeface="微软雅黑" panose="020B0503020204020204" pitchFamily="34" charset="-122"/>
              </a:rPr>
              <a:t>データベース</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PostgreSQL</a:t>
            </a:r>
            <a:r>
              <a:rPr lang="en-US" altLang="zh-CN" sz="2200" dirty="0">
                <a:solidFill>
                  <a:schemeClr val="bg1"/>
                </a:solidFill>
                <a:ea typeface="微软雅黑" panose="020B0503020204020204" pitchFamily="34" charset="-122"/>
              </a:rPr>
              <a:t>,CouchDB,MySQL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6314869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zjd\Desktop\未命名 -2.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101429" y="3942188"/>
            <a:ext cx="407472" cy="10181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zjd\Desktop\未命名 -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3420894" y="3373675"/>
            <a:ext cx="407471" cy="1586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zjd\Desktop\未命名 -2.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4735119" y="2899738"/>
            <a:ext cx="407471" cy="19864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zjd\Desktop\未命名 -2.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6042806" y="3726181"/>
            <a:ext cx="457334" cy="1167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p:cNvSpPr txBox="1"/>
          <p:nvPr/>
        </p:nvSpPr>
        <p:spPr>
          <a:xfrm>
            <a:off x="1326893" y="506890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2010</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zh-CN" sz="2400" b="1" dirty="0">
                <a:latin typeface="微软雅黑" panose="020B0503020204020204" pitchFamily="34" charset="-122"/>
                <a:ea typeface="微软雅黑" panose="020B0503020204020204" pitchFamily="34" charset="-122"/>
                <a:cs typeface="Arial Unicode MS" pitchFamily="34" charset="-122"/>
              </a:rPr>
              <a:t>370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pic>
        <p:nvPicPr>
          <p:cNvPr id="11" name="Picture 4" descr="C:\Users\zjd\Desktop\Nipic_9501016_2012041916170751919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9341143">
            <a:off x="1905618" y="2774674"/>
            <a:ext cx="2691836" cy="6385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zjd\Desktop\未命名 -2.png">
            <a:extLst>
              <a:ext uri="{FF2B5EF4-FFF2-40B4-BE49-F238E27FC236}">
                <a16:creationId xmlns:a16="http://schemas.microsoft.com/office/drawing/2014/main" id="{F5C7ACD5-13F3-D835-B971-EDDBCE80039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7304976" y="3489960"/>
            <a:ext cx="489649" cy="139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92E2B493-7BB1-6F4D-B5D3-06ED6D89C03B}"/>
              </a:ext>
            </a:extLst>
          </p:cNvPr>
          <p:cNvSpPr txBox="1"/>
          <p:nvPr/>
        </p:nvSpPr>
        <p:spPr>
          <a:xfrm>
            <a:off x="4121379" y="507983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2014</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750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6" name="TextBox 3">
            <a:extLst>
              <a:ext uri="{FF2B5EF4-FFF2-40B4-BE49-F238E27FC236}">
                <a16:creationId xmlns:a16="http://schemas.microsoft.com/office/drawing/2014/main" id="{59C7142A-3C65-AD4B-B22A-1BD97BE1BEFD}"/>
              </a:ext>
            </a:extLst>
          </p:cNvPr>
          <p:cNvSpPr txBox="1"/>
          <p:nvPr/>
        </p:nvSpPr>
        <p:spPr>
          <a:xfrm>
            <a:off x="2744651" y="5074369"/>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2011</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600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7" name="TextBox 3">
            <a:extLst>
              <a:ext uri="{FF2B5EF4-FFF2-40B4-BE49-F238E27FC236}">
                <a16:creationId xmlns:a16="http://schemas.microsoft.com/office/drawing/2014/main" id="{556FE595-E80E-3E46-A8D2-1660F2CADE7A}"/>
              </a:ext>
            </a:extLst>
          </p:cNvPr>
          <p:cNvSpPr txBox="1"/>
          <p:nvPr/>
        </p:nvSpPr>
        <p:spPr>
          <a:xfrm>
            <a:off x="5537338" y="5090791"/>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2015</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8" name="TextBox 3">
            <a:extLst>
              <a:ext uri="{FF2B5EF4-FFF2-40B4-BE49-F238E27FC236}">
                <a16:creationId xmlns:a16="http://schemas.microsoft.com/office/drawing/2014/main" id="{66853276-17AE-0044-8060-982E006AE30F}"/>
              </a:ext>
            </a:extLst>
          </p:cNvPr>
          <p:cNvSpPr txBox="1"/>
          <p:nvPr/>
        </p:nvSpPr>
        <p:spPr>
          <a:xfrm>
            <a:off x="6899957" y="5086508"/>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2023</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480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7" name="文本框 6">
            <a:extLst>
              <a:ext uri="{FF2B5EF4-FFF2-40B4-BE49-F238E27FC236}">
                <a16:creationId xmlns:a16="http://schemas.microsoft.com/office/drawing/2014/main" id="{311713AA-0E67-B637-02B7-40EB42E35B77}"/>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年収</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13366083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492034" y="4773262"/>
            <a:ext cx="1775812" cy="1758846"/>
          </a:xfrm>
          <a:prstGeom prst="rect">
            <a:avLst/>
          </a:prstGeom>
        </p:spPr>
      </p:pic>
      <p:grpSp>
        <p:nvGrpSpPr>
          <p:cNvPr id="39" name="组合 38"/>
          <p:cNvGrpSpPr/>
          <p:nvPr/>
        </p:nvGrpSpPr>
        <p:grpSpPr>
          <a:xfrm>
            <a:off x="2445864" y="-117695"/>
            <a:ext cx="7022308" cy="5032305"/>
            <a:chOff x="2476336" y="0"/>
            <a:chExt cx="7022308" cy="503230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336" y="0"/>
              <a:ext cx="7022308" cy="5032305"/>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1451" y="2990887"/>
              <a:ext cx="6232078" cy="1349829"/>
            </a:xfrm>
            <a:prstGeom prst="rect">
              <a:avLst/>
            </a:prstGeom>
          </p:spPr>
        </p:pic>
      </p:grpSp>
      <p:pic>
        <p:nvPicPr>
          <p:cNvPr id="36" name="图片 3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724526" y="4803594"/>
            <a:ext cx="1775812" cy="1758846"/>
          </a:xfrm>
          <a:prstGeom prst="rect">
            <a:avLst/>
          </a:prstGeom>
        </p:spPr>
      </p:pic>
      <p:pic>
        <p:nvPicPr>
          <p:cNvPr id="37" name="图片 3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052544" y="4803594"/>
            <a:ext cx="1775812" cy="1758846"/>
          </a:xfrm>
          <a:prstGeom prst="rect">
            <a:avLst/>
          </a:prstGeom>
        </p:spPr>
      </p:pic>
      <p:pic>
        <p:nvPicPr>
          <p:cNvPr id="38" name="图片 3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8372989" y="4803594"/>
            <a:ext cx="1775812" cy="1758846"/>
          </a:xfrm>
          <a:prstGeom prst="rect">
            <a:avLst/>
          </a:prstGeom>
        </p:spPr>
      </p:pic>
      <p:pic>
        <p:nvPicPr>
          <p:cNvPr id="23" name="图片 22">
            <a:extLst>
              <a:ext uri="{FF2B5EF4-FFF2-40B4-BE49-F238E27FC236}">
                <a16:creationId xmlns:a16="http://schemas.microsoft.com/office/drawing/2014/main" id="{591094FC-F00A-4850-9188-E2C4446255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6908" y="683899"/>
            <a:ext cx="899510" cy="1615400"/>
          </a:xfrm>
          <a:prstGeom prst="rect">
            <a:avLst/>
          </a:prstGeom>
        </p:spPr>
      </p:pic>
      <p:grpSp>
        <p:nvGrpSpPr>
          <p:cNvPr id="6" name="组合 5">
            <a:extLst>
              <a:ext uri="{FF2B5EF4-FFF2-40B4-BE49-F238E27FC236}">
                <a16:creationId xmlns:a16="http://schemas.microsoft.com/office/drawing/2014/main" id="{F0961352-A6D7-8CAE-ECE4-85EDE8BBD5D1}"/>
              </a:ext>
            </a:extLst>
          </p:cNvPr>
          <p:cNvGrpSpPr/>
          <p:nvPr/>
        </p:nvGrpSpPr>
        <p:grpSpPr>
          <a:xfrm>
            <a:off x="4833361" y="1537779"/>
            <a:ext cx="1775812" cy="1758846"/>
            <a:chOff x="1564458" y="4764209"/>
            <a:chExt cx="1775812" cy="1758846"/>
          </a:xfrm>
        </p:grpSpPr>
        <p:pic>
          <p:nvPicPr>
            <p:cNvPr id="7" name="图片 6">
              <a:extLst>
                <a:ext uri="{FF2B5EF4-FFF2-40B4-BE49-F238E27FC236}">
                  <a16:creationId xmlns:a16="http://schemas.microsoft.com/office/drawing/2014/main" id="{9D015F2F-E967-3F46-8751-A46CA404DE76}"/>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564458" y="4764209"/>
              <a:ext cx="1775812" cy="1758846"/>
            </a:xfrm>
            <a:prstGeom prst="rect">
              <a:avLst/>
            </a:prstGeom>
          </p:spPr>
        </p:pic>
        <p:sp>
          <p:nvSpPr>
            <p:cNvPr id="9" name="Text Box 30">
              <a:extLst>
                <a:ext uri="{FF2B5EF4-FFF2-40B4-BE49-F238E27FC236}">
                  <a16:creationId xmlns:a16="http://schemas.microsoft.com/office/drawing/2014/main" id="{6874AEEC-69A3-4091-B832-0EDCA6341961}"/>
                </a:ext>
              </a:extLst>
            </p:cNvPr>
            <p:cNvSpPr txBox="1">
              <a:spLocks noChangeArrowheads="1"/>
            </p:cNvSpPr>
            <p:nvPr/>
          </p:nvSpPr>
          <p:spPr bwMode="auto">
            <a:xfrm>
              <a:off x="2012690" y="5192904"/>
              <a:ext cx="1015663" cy="584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5400" dirty="0"/>
            </a:p>
          </p:txBody>
        </p:sp>
      </p:grpSp>
      <p:sp>
        <p:nvSpPr>
          <p:cNvPr id="10" name="文本框 9">
            <a:extLst>
              <a:ext uri="{FF2B5EF4-FFF2-40B4-BE49-F238E27FC236}">
                <a16:creationId xmlns:a16="http://schemas.microsoft.com/office/drawing/2014/main" id="{93535934-CAB1-DF27-E57D-CD16BC5CCB3A}"/>
              </a:ext>
            </a:extLst>
          </p:cNvPr>
          <p:cNvSpPr txBox="1"/>
          <p:nvPr/>
        </p:nvSpPr>
        <p:spPr>
          <a:xfrm>
            <a:off x="4968116" y="1952416"/>
            <a:ext cx="1569660" cy="923330"/>
          </a:xfrm>
          <a:prstGeom prst="rect">
            <a:avLst/>
          </a:prstGeom>
          <a:noFill/>
        </p:spPr>
        <p:txBody>
          <a:bodyPr wrap="none" rtlCol="0">
            <a:spAutoFit/>
          </a:bodyPr>
          <a:lstStyle/>
          <a:p>
            <a:r>
              <a:rPr lang="zh-CN" altLang="en-US" sz="5400" dirty="0">
                <a:latin typeface="+mj-lt"/>
                <a:ea typeface="Microsoft YaHei UI" panose="020B0503020204020204" pitchFamily="34" charset="-122"/>
              </a:rPr>
              <a:t>目次</a:t>
            </a:r>
          </a:p>
        </p:txBody>
      </p:sp>
      <p:sp>
        <p:nvSpPr>
          <p:cNvPr id="12" name="文本框 11">
            <a:extLst>
              <a:ext uri="{FF2B5EF4-FFF2-40B4-BE49-F238E27FC236}">
                <a16:creationId xmlns:a16="http://schemas.microsoft.com/office/drawing/2014/main" id="{A1BD6BD4-C2C0-E859-7244-596E36D017F3}"/>
              </a:ext>
            </a:extLst>
          </p:cNvPr>
          <p:cNvSpPr txBox="1"/>
          <p:nvPr/>
        </p:nvSpPr>
        <p:spPr>
          <a:xfrm>
            <a:off x="1403288" y="5365933"/>
            <a:ext cx="2091351" cy="646331"/>
          </a:xfrm>
          <a:prstGeom prst="rect">
            <a:avLst/>
          </a:prstGeom>
          <a:noFill/>
        </p:spPr>
        <p:txBody>
          <a:bodyPr wrap="square" rtlCol="0">
            <a:spAutoFit/>
          </a:bodyPr>
          <a:lstStyle/>
          <a:p>
            <a:r>
              <a:rPr lang="zh-CN" altLang="en-US" sz="3600" b="1" dirty="0">
                <a:latin typeface="+mj-lt"/>
                <a:ea typeface="方正硬笔楷书繁体" panose="03000509000000000000"/>
              </a:rPr>
              <a:t>基本情報</a:t>
            </a:r>
          </a:p>
        </p:txBody>
      </p:sp>
      <p:sp>
        <p:nvSpPr>
          <p:cNvPr id="14" name="文本框 13">
            <a:extLst>
              <a:ext uri="{FF2B5EF4-FFF2-40B4-BE49-F238E27FC236}">
                <a16:creationId xmlns:a16="http://schemas.microsoft.com/office/drawing/2014/main" id="{14787B5D-16C5-3A3A-A4D6-51D239F46880}"/>
              </a:ext>
            </a:extLst>
          </p:cNvPr>
          <p:cNvSpPr txBox="1"/>
          <p:nvPr/>
        </p:nvSpPr>
        <p:spPr>
          <a:xfrm>
            <a:off x="3644532" y="5359851"/>
            <a:ext cx="2090637" cy="646331"/>
          </a:xfrm>
          <a:prstGeom prst="rect">
            <a:avLst/>
          </a:prstGeom>
          <a:noFill/>
        </p:spPr>
        <p:txBody>
          <a:bodyPr wrap="none" rtlCol="0">
            <a:spAutoFit/>
          </a:bodyPr>
          <a:lstStyle/>
          <a:p>
            <a:r>
              <a:rPr lang="zh-CN" altLang="en-US" sz="3600" b="1" dirty="0">
                <a:latin typeface="+mj-lt"/>
                <a:ea typeface="方正硬笔楷书繁体" panose="03000509000000000000"/>
              </a:rPr>
              <a:t>実務経験</a:t>
            </a:r>
          </a:p>
        </p:txBody>
      </p:sp>
      <p:sp>
        <p:nvSpPr>
          <p:cNvPr id="15" name="文本框 14">
            <a:extLst>
              <a:ext uri="{FF2B5EF4-FFF2-40B4-BE49-F238E27FC236}">
                <a16:creationId xmlns:a16="http://schemas.microsoft.com/office/drawing/2014/main" id="{4F8616C2-7032-FDD8-A23C-E94899843530}"/>
              </a:ext>
            </a:extLst>
          </p:cNvPr>
          <p:cNvSpPr txBox="1"/>
          <p:nvPr/>
        </p:nvSpPr>
        <p:spPr>
          <a:xfrm>
            <a:off x="5965056" y="5138360"/>
            <a:ext cx="2031325" cy="1200329"/>
          </a:xfrm>
          <a:prstGeom prst="rect">
            <a:avLst/>
          </a:prstGeom>
          <a:noFill/>
        </p:spPr>
        <p:txBody>
          <a:bodyPr wrap="none" rtlCol="0">
            <a:spAutoFit/>
          </a:bodyPr>
          <a:lstStyle/>
          <a:p>
            <a:r>
              <a:rPr lang="ja-JP" altLang="en-US" sz="3600" b="1" dirty="0">
                <a:latin typeface="+mj-lt"/>
                <a:ea typeface="方正硬笔楷书繁体" panose="03000509000000000000"/>
              </a:rPr>
              <a:t>熟練した</a:t>
            </a:r>
            <a:endParaRPr lang="en-US" altLang="ja-JP" sz="3600" b="1" dirty="0">
              <a:latin typeface="+mj-lt"/>
              <a:ea typeface="方正硬笔楷书繁体" panose="03000509000000000000"/>
            </a:endParaRPr>
          </a:p>
          <a:p>
            <a:pPr algn="ctr"/>
            <a:r>
              <a:rPr lang="ja-JP" altLang="en-US" sz="3600" b="1" dirty="0">
                <a:latin typeface="+mj-lt"/>
                <a:ea typeface="方正硬笔楷书繁体" panose="03000509000000000000"/>
              </a:rPr>
              <a:t>技術</a:t>
            </a:r>
            <a:endParaRPr lang="zh-CN" altLang="en-US" sz="3600" b="1" dirty="0">
              <a:latin typeface="+mj-lt"/>
              <a:ea typeface="方正硬笔楷书繁体" panose="03000509000000000000"/>
            </a:endParaRPr>
          </a:p>
        </p:txBody>
      </p:sp>
      <p:sp>
        <p:nvSpPr>
          <p:cNvPr id="16" name="文本框 15">
            <a:extLst>
              <a:ext uri="{FF2B5EF4-FFF2-40B4-BE49-F238E27FC236}">
                <a16:creationId xmlns:a16="http://schemas.microsoft.com/office/drawing/2014/main" id="{3BFF18BD-5ECC-46A7-8499-19947A5BC5FF}"/>
              </a:ext>
            </a:extLst>
          </p:cNvPr>
          <p:cNvSpPr txBox="1"/>
          <p:nvPr/>
        </p:nvSpPr>
        <p:spPr>
          <a:xfrm>
            <a:off x="8365030" y="5374986"/>
            <a:ext cx="2031325" cy="646331"/>
          </a:xfrm>
          <a:prstGeom prst="rect">
            <a:avLst/>
          </a:prstGeom>
          <a:noFill/>
        </p:spPr>
        <p:txBody>
          <a:bodyPr wrap="none" rtlCol="0">
            <a:spAutoFit/>
          </a:bodyPr>
          <a:lstStyle/>
          <a:p>
            <a:r>
              <a:rPr lang="zh-CN" altLang="en-US" sz="3600" b="1" dirty="0">
                <a:latin typeface="+mj-lt"/>
                <a:ea typeface="方正硬笔楷书繁体" panose="03000509000000000000"/>
              </a:rPr>
              <a:t>所得水準</a:t>
            </a:r>
          </a:p>
        </p:txBody>
      </p:sp>
    </p:spTree>
    <p:extLst>
      <p:ext uri="{BB962C8B-B14F-4D97-AF65-F5344CB8AC3E}">
        <p14:creationId xmlns:p14="http://schemas.microsoft.com/office/powerpoint/2010/main" val="18565233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a:extLst>
              <a:ext uri="{FF2B5EF4-FFF2-40B4-BE49-F238E27FC236}">
                <a16:creationId xmlns:a16="http://schemas.microsoft.com/office/drawing/2014/main" id="{E6972444-147E-FD4A-9473-9D80449AD9FB}"/>
              </a:ext>
            </a:extLst>
          </p:cNvPr>
          <p:cNvSpPr txBox="1"/>
          <p:nvPr/>
        </p:nvSpPr>
        <p:spPr>
          <a:xfrm>
            <a:off x="4664086" y="257507"/>
            <a:ext cx="2938168"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退職理由</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8" name="テキスト ボックス 7">
            <a:extLst>
              <a:ext uri="{FF2B5EF4-FFF2-40B4-BE49-F238E27FC236}">
                <a16:creationId xmlns:a16="http://schemas.microsoft.com/office/drawing/2014/main" id="{F8E4FFE5-C49E-734E-AADA-1E1ACF8BC799}"/>
              </a:ext>
            </a:extLst>
          </p:cNvPr>
          <p:cNvSpPr txBox="1"/>
          <p:nvPr/>
        </p:nvSpPr>
        <p:spPr>
          <a:xfrm>
            <a:off x="1951463" y="2092855"/>
            <a:ext cx="8363415" cy="3170099"/>
          </a:xfrm>
          <a:prstGeom prst="rect">
            <a:avLst/>
          </a:prstGeom>
          <a:noFill/>
        </p:spPr>
        <p:txBody>
          <a:bodyPr wrap="square">
            <a:spAutoFit/>
          </a:bodyPr>
          <a:lstStyle/>
          <a:p>
            <a:pPr marL="342900" indent="-342900">
              <a:buFont typeface="+mj-lt"/>
              <a:buAutoNum type="arabicPeriod"/>
            </a:pPr>
            <a:r>
              <a:rPr lang="ja-JP" altLang="en-US" sz="2000" b="0" dirty="0">
                <a:effectLst/>
                <a:latin typeface="Menlo" panose="020B0609030804020204" pitchFamily="49" charset="0"/>
              </a:rPr>
              <a:t>今仕事は安定ですが、ちょうと達（た）成感がふそくしています。キャリアアップが見えなくなったことです、職場で成長スピードを上げていきたいと思ったためです。</a:t>
            </a:r>
            <a:endParaRPr lang="en-US" altLang="ja-JP" sz="2000" b="0" dirty="0">
              <a:effectLst/>
              <a:latin typeface="Menlo" panose="020B0609030804020204" pitchFamily="49" charset="0"/>
            </a:endParaRPr>
          </a:p>
          <a:p>
            <a:pPr marL="342900" indent="-342900">
              <a:buFont typeface="+mj-lt"/>
              <a:buAutoNum type="arabicPeriod"/>
            </a:pPr>
            <a:endParaRPr lang="en-US" altLang="ja-JP" sz="2000" dirty="0">
              <a:latin typeface="Menlo" panose="020B0609030804020204" pitchFamily="49" charset="0"/>
            </a:endParaRPr>
          </a:p>
          <a:p>
            <a:pPr marL="342900" indent="-342900">
              <a:buFont typeface="+mj-lt"/>
              <a:buAutoNum type="arabicPeriod"/>
            </a:pPr>
            <a:r>
              <a:rPr lang="ja-JP" altLang="en-US" sz="2000" dirty="0">
                <a:latin typeface="Menlo" panose="020B0609030804020204" pitchFamily="49" charset="0"/>
              </a:rPr>
              <a:t>今回は日本の企業に限定して考えており、日本独特の精緻な仕事スタイルや技術への重要性を大変好ましく思っています。また、日本の教育にも魅力を感じており、娘にも日本で学校に通ってもらいたいと考えています。</a:t>
            </a:r>
            <a:endParaRPr lang="en-US" altLang="ja-JP" sz="2000" b="0" dirty="0">
              <a:effectLst/>
              <a:latin typeface="Menlo" panose="020B0609030804020204" pitchFamily="49" charset="0"/>
            </a:endParaRPr>
          </a:p>
          <a:p>
            <a:endParaRPr lang="en-US" altLang="ja-JP" sz="2000" dirty="0">
              <a:latin typeface="Menlo" panose="020B0609030804020204" pitchFamily="49" charset="0"/>
            </a:endParaRPr>
          </a:p>
          <a:p>
            <a:endParaRPr lang="ja-JP" altLang="en-US" sz="2000" b="0" dirty="0">
              <a:effectLst/>
              <a:latin typeface="Menlo" panose="020B0609030804020204" pitchFamily="49" charset="0"/>
            </a:endParaRPr>
          </a:p>
        </p:txBody>
      </p:sp>
    </p:spTree>
    <p:extLst>
      <p:ext uri="{BB962C8B-B14F-4D97-AF65-F5344CB8AC3E}">
        <p14:creationId xmlns:p14="http://schemas.microsoft.com/office/powerpoint/2010/main" val="31963905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9">
            <a:extLst>
              <a:ext uri="{FF2B5EF4-FFF2-40B4-BE49-F238E27FC236}">
                <a16:creationId xmlns:a16="http://schemas.microsoft.com/office/drawing/2014/main" id="{E6972444-147E-FD4A-9473-9D80449AD9FB}"/>
              </a:ext>
            </a:extLst>
          </p:cNvPr>
          <p:cNvSpPr txBox="1"/>
          <p:nvPr/>
        </p:nvSpPr>
        <p:spPr>
          <a:xfrm>
            <a:off x="4051004" y="257507"/>
            <a:ext cx="3593780"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日本語について</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8" name="テキスト ボックス 7">
            <a:extLst>
              <a:ext uri="{FF2B5EF4-FFF2-40B4-BE49-F238E27FC236}">
                <a16:creationId xmlns:a16="http://schemas.microsoft.com/office/drawing/2014/main" id="{F8E4FFE5-C49E-734E-AADA-1E1ACF8BC799}"/>
              </a:ext>
            </a:extLst>
          </p:cNvPr>
          <p:cNvSpPr txBox="1"/>
          <p:nvPr/>
        </p:nvSpPr>
        <p:spPr>
          <a:xfrm>
            <a:off x="1914292" y="2781831"/>
            <a:ext cx="8363415" cy="1015663"/>
          </a:xfrm>
          <a:prstGeom prst="rect">
            <a:avLst/>
          </a:prstGeom>
          <a:noFill/>
        </p:spPr>
        <p:txBody>
          <a:bodyPr wrap="square">
            <a:spAutoFit/>
          </a:bodyPr>
          <a:lstStyle/>
          <a:p>
            <a:r>
              <a:rPr lang="ja-JP" altLang="en-US" sz="2000" dirty="0">
                <a:latin typeface="Menlo" panose="020B0609030804020204" pitchFamily="49" charset="0"/>
              </a:rPr>
              <a:t>私は学習を始めて半年以上経ちましたが、聞くことと話すことにまだ少し差があるように感じます。だから毎日練習しています。時々敬語の使い方も正確ではなく、話し方が直接的になってしまうことがあります。</a:t>
            </a:r>
            <a:endParaRPr lang="en-US" altLang="ja-JP" sz="2000" dirty="0">
              <a:latin typeface="Menlo" panose="020B0609030804020204" pitchFamily="49" charset="0"/>
            </a:endParaRPr>
          </a:p>
        </p:txBody>
      </p:sp>
    </p:spTree>
    <p:extLst>
      <p:ext uri="{BB962C8B-B14F-4D97-AF65-F5344CB8AC3E}">
        <p14:creationId xmlns:p14="http://schemas.microsoft.com/office/powerpoint/2010/main" val="34075626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6200000">
            <a:off x="5712645" y="1988307"/>
            <a:ext cx="3820277" cy="3522216"/>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家族も私が日本の企業で働くことに賛成しています。妻は私のことを信頼してくれていますので、私も安心して自分の希望の道を進むことが出きます。御社への入社が叶えば、家族も幸せになるでしょう，私はずっと日本で働きたいし、娘には日本の学校に通わせたいと思っています。</a:t>
            </a:r>
            <a:endParaRPr lang="zh-CN"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endParaRPr>
          </a:p>
        </p:txBody>
      </p:sp>
      <p:pic>
        <p:nvPicPr>
          <p:cNvPr id="5" name="Picture 5" descr="C:\Users\Administrator\Desktop\666.pn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383891" y="1619250"/>
            <a:ext cx="974188" cy="224904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FB4E128-A415-F81C-2647-D60CB2843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625" y="1484358"/>
            <a:ext cx="3719512" cy="4987316"/>
          </a:xfrm>
          <a:prstGeom prst="rect">
            <a:avLst/>
          </a:prstGeom>
        </p:spPr>
      </p:pic>
      <p:sp>
        <p:nvSpPr>
          <p:cNvPr id="10" name="文本框 9">
            <a:extLst>
              <a:ext uri="{FF2B5EF4-FFF2-40B4-BE49-F238E27FC236}">
                <a16:creationId xmlns:a16="http://schemas.microsoft.com/office/drawing/2014/main" id="{D9C2C99A-DA03-92AE-1A53-9BC42CA3A974}"/>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家族</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34089669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0508" y="2697002"/>
            <a:ext cx="579584" cy="579584"/>
          </a:xfrm>
          <a:prstGeom prst="rect">
            <a:avLst/>
          </a:prstGeom>
        </p:spPr>
      </p:pic>
      <p:pic>
        <p:nvPicPr>
          <p:cNvPr id="2" name="Picture 65">
            <a:extLst>
              <a:ext uri="{FF2B5EF4-FFF2-40B4-BE49-F238E27FC236}">
                <a16:creationId xmlns:a16="http://schemas.microsoft.com/office/drawing/2014/main" id="{B9AB6B41-B9B7-07C3-01AC-CCB44BEBC2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8645" y="1856065"/>
            <a:ext cx="2081287" cy="1298199"/>
          </a:xfrm>
          <a:prstGeom prst="rect">
            <a:avLst/>
          </a:prstGeom>
          <a:noFill/>
          <a:ln w="9525">
            <a:noFill/>
            <a:miter lim="800000"/>
            <a:headEnd/>
            <a:tailEnd/>
          </a:ln>
        </p:spPr>
      </p:pic>
      <p:sp>
        <p:nvSpPr>
          <p:cNvPr id="3" name="Rectangle 19">
            <a:extLst>
              <a:ext uri="{FF2B5EF4-FFF2-40B4-BE49-F238E27FC236}">
                <a16:creationId xmlns:a16="http://schemas.microsoft.com/office/drawing/2014/main" id="{C2B1B2C4-C62F-1978-CF2B-31EC837F3901}"/>
              </a:ext>
            </a:extLst>
          </p:cNvPr>
          <p:cNvSpPr/>
          <p:nvPr/>
        </p:nvSpPr>
        <p:spPr>
          <a:xfrm>
            <a:off x="10874945" y="2027976"/>
            <a:ext cx="1195147" cy="733522"/>
          </a:xfrm>
          <a:prstGeom prst="rect">
            <a:avLst/>
          </a:prstGeom>
          <a:blipFill dpi="0" rotWithShape="1">
            <a:blip r:embed="rId5">
              <a:extLst>
                <a:ext uri="{28A0092B-C50C-407E-A947-70E740481C1C}">
                  <a14:useLocalDpi xmlns:a14="http://schemas.microsoft.com/office/drawing/2010/main" val="0"/>
                </a:ext>
              </a:extLst>
            </a:blip>
            <a:srcRect/>
            <a:stretch>
              <a:fillRect b="-6934"/>
            </a:stretch>
          </a:blipFill>
          <a:ln w="25400" cap="flat" cmpd="sng" algn="ctr">
            <a:noFill/>
            <a:prstDash val="solid"/>
          </a:ln>
          <a:effectLst/>
        </p:spPr>
        <p:txBody>
          <a:bodyPr vert="horz" wrap="square" lIns="91440" tIns="45720" rIns="91440" bIns="45720" numCol="1" anchor="ctr" anchorCtr="0" compatLnSpc="1"/>
          <a:lstStyle/>
          <a:p>
            <a:pPr algn="ctr" fontAlgn="base">
              <a:spcBef>
                <a:spcPct val="0"/>
              </a:spcBef>
              <a:spcAft>
                <a:spcPct val="0"/>
              </a:spcAft>
              <a:defRPr/>
            </a:pPr>
            <a:endParaRPr lang="zh-CN" altLang="zh-CN" kern="0" dirty="0">
              <a:solidFill>
                <a:sysClr val="windowText" lastClr="000000"/>
              </a:solidFill>
              <a:latin typeface="Arial" pitchFamily="34" charset="0"/>
              <a:ea typeface="微软雅黑" panose="020B0503020204020204" pitchFamily="34" charset="-122"/>
              <a:cs typeface="宋体" pitchFamily="2" charset="-122"/>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773" y="3841627"/>
            <a:ext cx="12192000" cy="3118964"/>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1127119" y="1178078"/>
            <a:ext cx="9465179" cy="2123658"/>
          </a:xfrm>
          <a:prstGeom prst="rect">
            <a:avLst/>
          </a:prstGeom>
          <a:noFill/>
        </p:spPr>
        <p:txBody>
          <a:bodyPr wrap="square" rtlCol="0">
            <a:spAutoFit/>
          </a:bodyPr>
          <a:lstStyle/>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ご清聴</a:t>
            </a:r>
            <a:endParaRPr lang="en-US" altLang="ja-JP"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ありがとうございます</a:t>
            </a:r>
            <a:endParaRPr lang="zh-CN"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3150155"/>
            <a:ext cx="6109252" cy="3054626"/>
          </a:xfrm>
          <a:prstGeom prst="rect">
            <a:avLst/>
          </a:prstGeom>
        </p:spPr>
      </p:pic>
    </p:spTree>
    <p:extLst>
      <p:ext uri="{BB962C8B-B14F-4D97-AF65-F5344CB8AC3E}">
        <p14:creationId xmlns:p14="http://schemas.microsoft.com/office/powerpoint/2010/main" val="171608483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430" y="903409"/>
            <a:ext cx="1775812" cy="1758846"/>
          </a:xfrm>
          <a:prstGeom prst="rect">
            <a:avLst/>
          </a:prstGeom>
        </p:spPr>
      </p:pic>
      <p:sp>
        <p:nvSpPr>
          <p:cNvPr id="11" name="文本框 10"/>
          <p:cNvSpPr txBox="1"/>
          <p:nvPr/>
        </p:nvSpPr>
        <p:spPr>
          <a:xfrm rot="16200000">
            <a:off x="4530862" y="660568"/>
            <a:ext cx="2896947" cy="6236682"/>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李洪と申します。 中国遼寧省出身です 、沈陽に住んでいます</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二千六年 九 月に西安通信学院を卒業しました</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卒業からずっとソフトウェア業界で働いています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私は仕事でプログラミング開発やデータベース管理に熟練しています。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今東軟グループで働いています、ブロックチェーン開発担当です  </a:t>
            </a:r>
          </a:p>
          <a:p>
            <a:r>
              <a:rPr lang="ja-JP" altLang="en-US" sz="1500" u="none" dirty="0">
                <a:solidFill>
                  <a:schemeClr val="tx1">
                    <a:lumMod val="85000"/>
                    <a:lumOff val="15000"/>
                  </a:schemeClr>
                </a:solidFill>
                <a:latin typeface="Microsoft New Tai Lue" panose="020B0502040204020203" pitchFamily="34" charset="0"/>
                <a:cs typeface="Microsoft New Tai Lue" panose="020B0502040204020203" pitchFamily="34" charset="0"/>
              </a:rPr>
              <a:t>私は半年日本語を習っています</a:t>
            </a:r>
          </a:p>
        </p:txBody>
      </p:sp>
      <p:pic>
        <p:nvPicPr>
          <p:cNvPr id="7" name="图片 6">
            <a:extLst>
              <a:ext uri="{FF2B5EF4-FFF2-40B4-BE49-F238E27FC236}">
                <a16:creationId xmlns:a16="http://schemas.microsoft.com/office/drawing/2014/main" id="{F20A4C11-8897-48EB-A209-97CC322185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8650" y="2330435"/>
            <a:ext cx="663639" cy="663639"/>
          </a:xfrm>
          <a:prstGeom prst="rect">
            <a:avLst/>
          </a:prstGeom>
        </p:spPr>
      </p:pic>
      <p:pic>
        <p:nvPicPr>
          <p:cNvPr id="12" name="图片 11">
            <a:extLst>
              <a:ext uri="{FF2B5EF4-FFF2-40B4-BE49-F238E27FC236}">
                <a16:creationId xmlns:a16="http://schemas.microsoft.com/office/drawing/2014/main" id="{EB9AF531-0F47-4818-B058-04B859AE6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0268" y="557690"/>
            <a:ext cx="1188062" cy="2133601"/>
          </a:xfrm>
          <a:prstGeom prst="rect">
            <a:avLst/>
          </a:prstGeom>
        </p:spPr>
      </p:pic>
      <p:sp>
        <p:nvSpPr>
          <p:cNvPr id="2" name="文本框 1">
            <a:extLst>
              <a:ext uri="{FF2B5EF4-FFF2-40B4-BE49-F238E27FC236}">
                <a16:creationId xmlns:a16="http://schemas.microsoft.com/office/drawing/2014/main" id="{82A7E5A9-5CB7-8916-EA61-95068E2CACC2}"/>
              </a:ext>
            </a:extLst>
          </p:cNvPr>
          <p:cNvSpPr txBox="1"/>
          <p:nvPr/>
        </p:nvSpPr>
        <p:spPr>
          <a:xfrm>
            <a:off x="5026019" y="1452811"/>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基本情報</a:t>
            </a:r>
          </a:p>
        </p:txBody>
      </p:sp>
    </p:spTree>
    <p:extLst>
      <p:ext uri="{BB962C8B-B14F-4D97-AF65-F5344CB8AC3E}">
        <p14:creationId xmlns:p14="http://schemas.microsoft.com/office/powerpoint/2010/main" val="33596227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325A24-C232-51DF-A293-70A2671B8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39" y="1353474"/>
            <a:ext cx="9071251" cy="5056405"/>
          </a:xfrm>
          <a:prstGeom prst="rect">
            <a:avLst/>
          </a:prstGeom>
        </p:spPr>
      </p:pic>
      <p:sp>
        <p:nvSpPr>
          <p:cNvPr id="3" name="流程图: 摘录 2">
            <a:extLst>
              <a:ext uri="{FF2B5EF4-FFF2-40B4-BE49-F238E27FC236}">
                <a16:creationId xmlns:a16="http://schemas.microsoft.com/office/drawing/2014/main" id="{63FCC05B-B812-C073-B1EF-C9FA4E715E37}"/>
              </a:ext>
            </a:extLst>
          </p:cNvPr>
          <p:cNvSpPr/>
          <p:nvPr/>
        </p:nvSpPr>
        <p:spPr>
          <a:xfrm>
            <a:off x="4381876" y="2429663"/>
            <a:ext cx="389300" cy="334981"/>
          </a:xfrm>
          <a:prstGeom prst="flowChartExtra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A9E9B5D-1370-D0BC-7F3C-4FD321687ADB}"/>
              </a:ext>
            </a:extLst>
          </p:cNvPr>
          <p:cNvSpPr txBox="1"/>
          <p:nvPr/>
        </p:nvSpPr>
        <p:spPr>
          <a:xfrm>
            <a:off x="4894769" y="240597"/>
            <a:ext cx="2492990" cy="646331"/>
          </a:xfrm>
          <a:prstGeom prst="rect">
            <a:avLst/>
          </a:prstGeom>
          <a:noFill/>
        </p:spPr>
        <p:txBody>
          <a:bodyPr wrap="none" rtlCol="0">
            <a:spAutoFit/>
          </a:bodyPr>
          <a:lstStyle/>
          <a:p>
            <a:r>
              <a:rPr lang="zh-CN" altLang="en-US" sz="3600" b="1" dirty="0">
                <a:latin typeface="+mj-lt"/>
                <a:ea typeface="方正硬笔楷书繁体" panose="03000509000000000000"/>
              </a:rPr>
              <a:t>私</a:t>
            </a:r>
            <a:r>
              <a:rPr lang="ja-JP" altLang="en-US" sz="3600" b="1" dirty="0">
                <a:latin typeface="+mj-lt"/>
                <a:ea typeface="方正硬笔楷书繁体" panose="03000509000000000000"/>
              </a:rPr>
              <a:t>の</a:t>
            </a:r>
            <a:r>
              <a:rPr lang="zh-CN" altLang="en-US" sz="3600" b="1" dirty="0">
                <a:latin typeface="+mj-lt"/>
                <a:ea typeface="方正硬笔楷书繁体" panose="03000509000000000000"/>
              </a:rPr>
              <a:t>現在地</a:t>
            </a:r>
          </a:p>
        </p:txBody>
      </p:sp>
    </p:spTree>
    <p:extLst>
      <p:ext uri="{BB962C8B-B14F-4D97-AF65-F5344CB8AC3E}">
        <p14:creationId xmlns:p14="http://schemas.microsoft.com/office/powerpoint/2010/main" val="18909844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446" y="5004790"/>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2561" y="4617018"/>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841" y="4159396"/>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819276" y="3128637"/>
            <a:ext cx="2283286" cy="2118193"/>
            <a:chOff x="690528" y="1888653"/>
            <a:chExt cx="1907083" cy="1769191"/>
          </a:xfrm>
        </p:grpSpPr>
        <p:pic>
          <p:nvPicPr>
            <p:cNvPr id="6"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528" y="1888653"/>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9572" y="2571259"/>
              <a:ext cx="1790069" cy="796904"/>
            </a:xfrm>
            <a:prstGeom prst="rect">
              <a:avLst/>
            </a:prstGeom>
          </p:spPr>
          <p:txBody>
            <a:bodyPr wrap="square">
              <a:spAutoFit/>
            </a:bodyPr>
            <a:lstStyle/>
            <a:p>
              <a:pPr algn="ctr"/>
              <a:r>
                <a:rPr lang="en-US" altLang="ja-JP" sz="1400" b="1" dirty="0" err="1"/>
                <a:t>AsiaInfo</a:t>
              </a:r>
              <a:endParaRPr lang="en-US" altLang="ja-JP" sz="1400" b="1" dirty="0"/>
            </a:p>
            <a:p>
              <a:pPr algn="ctr"/>
              <a:r>
                <a:rPr lang="ja-JP" altLang="en-US" sz="1400" b="1" dirty="0"/>
                <a:t>テレコムサポート部</a:t>
              </a:r>
              <a:endParaRPr lang="en-US" altLang="ja-JP" sz="1400" b="1" dirty="0"/>
            </a:p>
            <a:p>
              <a:pPr algn="ctr"/>
              <a:r>
                <a:rPr lang="ja-JP" altLang="en-US" sz="1400" b="1" dirty="0"/>
                <a:t>ソフトウェア</a:t>
              </a:r>
              <a:endParaRPr lang="en-US" altLang="ja-JP" sz="1400" b="1" dirty="0"/>
            </a:p>
            <a:p>
              <a:pPr algn="ctr"/>
              <a:r>
                <a:rPr lang="ja-JP" altLang="en-US" sz="1400" b="1" dirty="0"/>
                <a:t>エンジニア</a:t>
              </a:r>
              <a:endParaRPr lang="zh-CN" altLang="en-US" sz="1400" b="1" dirty="0">
                <a:ea typeface="微软雅黑" panose="020B0503020204020204" pitchFamily="34" charset="-122"/>
              </a:endParaRPr>
            </a:p>
          </p:txBody>
        </p:sp>
        <p:sp>
          <p:nvSpPr>
            <p:cNvPr id="8" name="矩形 7"/>
            <p:cNvSpPr/>
            <p:nvPr/>
          </p:nvSpPr>
          <p:spPr>
            <a:xfrm>
              <a:off x="1005508" y="2099485"/>
              <a:ext cx="1296144" cy="584775"/>
            </a:xfrm>
            <a:prstGeom prst="rect">
              <a:avLst/>
            </a:prstGeom>
          </p:spPr>
          <p:txBody>
            <a:bodyPr wrap="square">
              <a:spAutoFit/>
            </a:bodyPr>
            <a:lstStyle/>
            <a:p>
              <a:pPr algn="ctr"/>
              <a:r>
                <a:rPr lang="en-US" altLang="zh-CN" sz="1600" b="1" dirty="0">
                  <a:ea typeface="微软雅黑" panose="020B0503020204020204" pitchFamily="34" charset="-122"/>
                </a:rPr>
                <a:t>2006-2011</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9" name="组合 8"/>
          <p:cNvGrpSpPr/>
          <p:nvPr/>
        </p:nvGrpSpPr>
        <p:grpSpPr>
          <a:xfrm>
            <a:off x="4662314" y="2777579"/>
            <a:ext cx="2230694" cy="2069403"/>
            <a:chOff x="3347864" y="1441180"/>
            <a:chExt cx="1907083" cy="1769191"/>
          </a:xfrm>
        </p:grpSpPr>
        <p:pic>
          <p:nvPicPr>
            <p:cNvPr id="10"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1441180"/>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521401" y="2150374"/>
              <a:ext cx="1613460" cy="954107"/>
            </a:xfrm>
            <a:prstGeom prst="rect">
              <a:avLst/>
            </a:prstGeom>
          </p:spPr>
          <p:txBody>
            <a:bodyPr wrap="square">
              <a:spAutoFit/>
            </a:bodyPr>
            <a:lstStyle/>
            <a:p>
              <a:pPr algn="ctr"/>
              <a:r>
                <a:rPr lang="zh-CN" altLang="en-US" sz="1400" b="1" dirty="0">
                  <a:solidFill>
                    <a:schemeClr val="tx1">
                      <a:lumMod val="95000"/>
                      <a:lumOff val="5000"/>
                    </a:schemeClr>
                  </a:solidFill>
                </a:rPr>
                <a:t>人人网</a:t>
              </a:r>
              <a:endParaRPr lang="en-US" altLang="zh-CN" sz="1400" b="1" dirty="0">
                <a:solidFill>
                  <a:schemeClr val="tx1">
                    <a:lumMod val="95000"/>
                    <a:lumOff val="5000"/>
                  </a:schemeClr>
                </a:solidFill>
              </a:endParaRPr>
            </a:p>
            <a:p>
              <a:pPr algn="ctr"/>
              <a:r>
                <a:rPr lang="ja-JP" altLang="en-US" sz="1400" b="1" dirty="0">
                  <a:solidFill>
                    <a:schemeClr val="tx1">
                      <a:lumMod val="95000"/>
                      <a:lumOff val="5000"/>
                    </a:schemeClr>
                  </a:solidFill>
                </a:rPr>
                <a:t>データセンター</a:t>
              </a:r>
              <a:endParaRPr lang="en-US" altLang="ja-JP" sz="1400" b="1" dirty="0">
                <a:solidFill>
                  <a:schemeClr val="tx1">
                    <a:lumMod val="95000"/>
                    <a:lumOff val="5000"/>
                  </a:schemeClr>
                </a:solidFill>
              </a:endParaRPr>
            </a:p>
            <a:p>
              <a:pPr algn="ctr"/>
              <a:r>
                <a:rPr lang="ja-JP" altLang="en-US" sz="1400" b="1" dirty="0">
                  <a:solidFill>
                    <a:schemeClr val="tx1">
                      <a:lumMod val="95000"/>
                      <a:lumOff val="5000"/>
                    </a:schemeClr>
                  </a:solidFill>
                </a:rPr>
                <a:t>運用保守エンジニア</a:t>
              </a:r>
              <a:r>
                <a:rPr lang="en-US" altLang="zh-CN" sz="1400" b="1" dirty="0">
                  <a:solidFill>
                    <a:schemeClr val="tx1">
                      <a:lumMod val="95000"/>
                      <a:lumOff val="5000"/>
                    </a:schemeClr>
                  </a:solidFill>
                </a:rPr>
                <a:t>DBA</a:t>
              </a:r>
              <a:endParaRPr lang="zh-CN" altLang="en-US" sz="1400" b="1" dirty="0">
                <a:solidFill>
                  <a:schemeClr val="tx1">
                    <a:lumMod val="95000"/>
                    <a:lumOff val="5000"/>
                  </a:schemeClr>
                </a:solidFill>
                <a:ea typeface="微软雅黑" panose="020B0503020204020204" pitchFamily="34" charset="-122"/>
              </a:endParaRPr>
            </a:p>
          </p:txBody>
        </p:sp>
        <p:sp>
          <p:nvSpPr>
            <p:cNvPr id="12" name="矩形 11"/>
            <p:cNvSpPr/>
            <p:nvPr/>
          </p:nvSpPr>
          <p:spPr>
            <a:xfrm>
              <a:off x="3662844" y="1688492"/>
              <a:ext cx="1296144" cy="584775"/>
            </a:xfrm>
            <a:prstGeom prst="rect">
              <a:avLst/>
            </a:prstGeom>
          </p:spPr>
          <p:txBody>
            <a:bodyPr wrap="square">
              <a:spAutoFit/>
            </a:bodyPr>
            <a:lstStyle/>
            <a:p>
              <a:pPr algn="ctr"/>
              <a:r>
                <a:rPr lang="en-US" altLang="zh-CN" sz="1600" b="1" dirty="0">
                  <a:ea typeface="微软雅黑" panose="020B0503020204020204" pitchFamily="34" charset="-122"/>
                </a:rPr>
                <a:t>2011-2015</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13" name="组合 12"/>
          <p:cNvGrpSpPr/>
          <p:nvPr/>
        </p:nvGrpSpPr>
        <p:grpSpPr>
          <a:xfrm>
            <a:off x="7370758" y="2398633"/>
            <a:ext cx="2125667" cy="1971970"/>
            <a:chOff x="5796136" y="983558"/>
            <a:chExt cx="1907083" cy="1769191"/>
          </a:xfrm>
        </p:grpSpPr>
        <p:pic>
          <p:nvPicPr>
            <p:cNvPr id="14"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983558"/>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055108" y="1711248"/>
              <a:ext cx="1471732" cy="855995"/>
            </a:xfrm>
            <a:prstGeom prst="rect">
              <a:avLst/>
            </a:prstGeom>
          </p:spPr>
          <p:txBody>
            <a:bodyPr wrap="square">
              <a:spAutoFit/>
            </a:bodyPr>
            <a:lstStyle/>
            <a:p>
              <a:pPr algn="ctr"/>
              <a:r>
                <a:rPr lang="zh-CN" altLang="en-US" sz="1400" b="1" dirty="0"/>
                <a:t>東軟集团</a:t>
              </a:r>
              <a:endParaRPr lang="en-US" altLang="zh-CN" sz="1400" b="1" dirty="0"/>
            </a:p>
            <a:p>
              <a:pPr algn="ctr"/>
              <a:r>
                <a:rPr lang="zh-TW" altLang="en-US" sz="1400" b="1" dirty="0"/>
                <a:t>技術戦略推進部</a:t>
              </a:r>
              <a:endParaRPr lang="en-US" altLang="zh-TW" sz="1400" b="1" dirty="0"/>
            </a:p>
            <a:p>
              <a:pPr algn="ctr"/>
              <a:r>
                <a:rPr lang="ja-JP" altLang="en-US" sz="1400" b="1" dirty="0"/>
                <a:t>シニアソフトウェアエンジニア</a:t>
              </a:r>
              <a:endParaRPr lang="zh-CN" altLang="en-US" sz="1400" b="1" dirty="0">
                <a:ea typeface="微软雅黑" panose="020B0503020204020204" pitchFamily="34" charset="-122"/>
              </a:endParaRPr>
            </a:p>
          </p:txBody>
        </p:sp>
        <p:sp>
          <p:nvSpPr>
            <p:cNvPr id="16" name="矩形 15"/>
            <p:cNvSpPr/>
            <p:nvPr/>
          </p:nvSpPr>
          <p:spPr>
            <a:xfrm>
              <a:off x="6119825" y="1215368"/>
              <a:ext cx="1296144" cy="584775"/>
            </a:xfrm>
            <a:prstGeom prst="rect">
              <a:avLst/>
            </a:prstGeom>
          </p:spPr>
          <p:txBody>
            <a:bodyPr wrap="square">
              <a:spAutoFit/>
            </a:bodyPr>
            <a:lstStyle/>
            <a:p>
              <a:pPr algn="ctr"/>
              <a:r>
                <a:rPr lang="en-US" altLang="zh-CN" sz="1600" b="1" dirty="0">
                  <a:ea typeface="微软雅黑" panose="020B0503020204020204" pitchFamily="34" charset="-122"/>
                </a:rPr>
                <a:t>2015~2023</a:t>
              </a:r>
              <a:r>
                <a:rPr lang="zh-CN" altLang="en-US" sz="1600" b="1" dirty="0">
                  <a:ea typeface="微软雅黑" panose="020B0503020204020204" pitchFamily="34" charset="-122"/>
                </a:rPr>
                <a:t>（</a:t>
              </a:r>
              <a:r>
                <a:rPr lang="zh-CN" altLang="en-US" sz="1600" dirty="0">
                  <a:ea typeface="微软雅黑" panose="020B0503020204020204" pitchFamily="34" charset="-122"/>
                </a:rPr>
                <a:t>瀋陽</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sp>
        <p:nvSpPr>
          <p:cNvPr id="17" name="文本框 16">
            <a:extLst>
              <a:ext uri="{FF2B5EF4-FFF2-40B4-BE49-F238E27FC236}">
                <a16:creationId xmlns:a16="http://schemas.microsoft.com/office/drawing/2014/main" id="{5FFE8103-3FE8-5DD3-75D0-EF3797CC5E4B}"/>
              </a:ext>
            </a:extLst>
          </p:cNvPr>
          <p:cNvSpPr txBox="1"/>
          <p:nvPr/>
        </p:nvSpPr>
        <p:spPr>
          <a:xfrm>
            <a:off x="5080337" y="241087"/>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実務経験</a:t>
            </a:r>
          </a:p>
        </p:txBody>
      </p:sp>
      <p:sp>
        <p:nvSpPr>
          <p:cNvPr id="18" name="Text Box 23">
            <a:extLst>
              <a:ext uri="{FF2B5EF4-FFF2-40B4-BE49-F238E27FC236}">
                <a16:creationId xmlns:a16="http://schemas.microsoft.com/office/drawing/2014/main" id="{8245D366-0F66-2820-60F5-E2B67C5A1954}"/>
              </a:ext>
            </a:extLst>
          </p:cNvPr>
          <p:cNvSpPr txBox="1">
            <a:spLocks noChangeArrowheads="1"/>
          </p:cNvSpPr>
          <p:nvPr/>
        </p:nvSpPr>
        <p:spPr bwMode="auto">
          <a:xfrm>
            <a:off x="1540446" y="1877495"/>
            <a:ext cx="2663454"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亜信の北京電信サポート部門でソフトウェアエンジニアとして勤務し、主に北京電信の業務サポートシステム（</a:t>
            </a:r>
            <a:r>
              <a:rPr lang="en-US" altLang="ja-JP" sz="1300" b="1" dirty="0">
                <a:solidFill>
                  <a:schemeClr val="tx1">
                    <a:lumMod val="65000"/>
                    <a:lumOff val="35000"/>
                  </a:schemeClr>
                </a:solidFill>
              </a:rPr>
              <a:t>BSS</a:t>
            </a:r>
            <a:r>
              <a:rPr lang="ja-JP" altLang="en-US" sz="1300" b="1" dirty="0">
                <a:solidFill>
                  <a:schemeClr val="tx1">
                    <a:lumMod val="65000"/>
                    <a:lumOff val="35000"/>
                  </a:schemeClr>
                </a:solidFill>
              </a:rPr>
              <a:t>）の会計管理モジュールの開発と設計を担当していました。</a:t>
            </a:r>
            <a:endParaRPr lang="zh-CN" altLang="en-US" sz="1300" b="1" dirty="0">
              <a:solidFill>
                <a:schemeClr val="tx1">
                  <a:lumMod val="65000"/>
                  <a:lumOff val="35000"/>
                </a:schemeClr>
              </a:solidFill>
            </a:endParaRPr>
          </a:p>
        </p:txBody>
      </p:sp>
      <p:sp>
        <p:nvSpPr>
          <p:cNvPr id="19" name="Text Box 22">
            <a:extLst>
              <a:ext uri="{FF2B5EF4-FFF2-40B4-BE49-F238E27FC236}">
                <a16:creationId xmlns:a16="http://schemas.microsoft.com/office/drawing/2014/main" id="{4C405EC5-BC11-D107-CB21-6D4E9FCD387E}"/>
              </a:ext>
            </a:extLst>
          </p:cNvPr>
          <p:cNvSpPr txBox="1">
            <a:spLocks noChangeArrowheads="1"/>
          </p:cNvSpPr>
          <p:nvPr/>
        </p:nvSpPr>
        <p:spPr bwMode="auto">
          <a:xfrm>
            <a:off x="4415694" y="1312710"/>
            <a:ext cx="2746182"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人人网のデータセンターで運用開発エンジニアとして勤務しており、主にウェブサイトのデータベースのメンテナンス、自動化運用プラットフォームおよびデータ統計プラットフォームの開発と設計を担当しています。</a:t>
            </a:r>
            <a:endParaRPr lang="zh-CN" altLang="en-US" sz="1300" b="1" dirty="0">
              <a:solidFill>
                <a:schemeClr val="tx1">
                  <a:lumMod val="65000"/>
                  <a:lumOff val="35000"/>
                </a:schemeClr>
              </a:solidFill>
            </a:endParaRPr>
          </a:p>
        </p:txBody>
      </p:sp>
      <p:sp>
        <p:nvSpPr>
          <p:cNvPr id="20" name="Text Box 21">
            <a:extLst>
              <a:ext uri="{FF2B5EF4-FFF2-40B4-BE49-F238E27FC236}">
                <a16:creationId xmlns:a16="http://schemas.microsoft.com/office/drawing/2014/main" id="{6DC4E898-6E5D-F00A-085C-4B01410CA73F}"/>
              </a:ext>
            </a:extLst>
          </p:cNvPr>
          <p:cNvSpPr txBox="1">
            <a:spLocks noChangeArrowheads="1"/>
          </p:cNvSpPr>
          <p:nvPr/>
        </p:nvSpPr>
        <p:spPr bwMode="auto">
          <a:xfrm>
            <a:off x="7485058" y="1187695"/>
            <a:ext cx="350735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東</a:t>
            </a:r>
            <a:r>
              <a:rPr lang="zh-CN" altLang="en-US" sz="1300" b="1" dirty="0"/>
              <a:t>軟</a:t>
            </a:r>
            <a:r>
              <a:rPr lang="ja-JP" altLang="en-US" sz="1300" b="1" dirty="0">
                <a:solidFill>
                  <a:schemeClr val="tx1">
                    <a:lumMod val="65000"/>
                    <a:lumOff val="35000"/>
                  </a:schemeClr>
                </a:solidFill>
              </a:rPr>
              <a:t>グループの技術戦略開発部において、シニアソフトウェアエンジニアとして活動しており、各企業や事業部に対して技術的なアドバイスを提供する役割を担当しています。また、ブロックチェーンプラットフォームの設計と開発も担当しています。</a:t>
            </a:r>
            <a:endParaRPr lang="zh-CN" altLang="en-US" sz="1300" b="1" dirty="0">
              <a:solidFill>
                <a:schemeClr val="tx1">
                  <a:lumMod val="65000"/>
                  <a:lumOff val="35000"/>
                </a:schemeClr>
              </a:solidFill>
            </a:endParaRPr>
          </a:p>
        </p:txBody>
      </p:sp>
    </p:spTree>
    <p:extLst>
      <p:ext uri="{BB962C8B-B14F-4D97-AF65-F5344CB8AC3E}">
        <p14:creationId xmlns:p14="http://schemas.microsoft.com/office/powerpoint/2010/main" val="21498960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25205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通信事業支援システム（</a:t>
            </a:r>
            <a:r>
              <a:rPr lang="en-US" altLang="ja-CN" dirty="0"/>
              <a:t>BSS</a:t>
            </a:r>
            <a:r>
              <a:rPr lang="ja-CN" altLang="en-US" dirty="0"/>
              <a:t>）</a:t>
            </a:r>
            <a:r>
              <a:rPr lang="ja-JP" altLang="en-US" dirty="0"/>
              <a:t>の</a:t>
            </a:r>
            <a:r>
              <a:rPr lang="ja-JP" altLang="en-US" b="1" dirty="0">
                <a:solidFill>
                  <a:schemeClr val="tx1">
                    <a:lumMod val="65000"/>
                    <a:lumOff val="35000"/>
                  </a:schemeClr>
                </a:solidFill>
              </a:rPr>
              <a:t>会計</a:t>
            </a:r>
            <a:r>
              <a:rPr lang="ja-JP" altLang="en-US" dirty="0"/>
              <a:t>管理モジュールの設計と開発</a:t>
            </a:r>
            <a:endParaRPr lang="en-US" sz="105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101048"/>
            <a:ext cx="4409506"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dirty="0"/>
              <a:t>詳細設計文書の作成、製品操作マニュアルの作成</a:t>
            </a:r>
            <a:endParaRPr lang="en-US" sz="1050" dirty="0">
              <a:solidFill>
                <a:schemeClr val="tx1">
                  <a:lumMod val="75000"/>
                  <a:lumOff val="25000"/>
                </a:schemeClr>
              </a:solidFill>
            </a:endParaRPr>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386824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en-US" altLang="ja-CN"/>
              <a:t>Oracle</a:t>
            </a:r>
            <a:r>
              <a:rPr lang="ja-JP" altLang="en-US"/>
              <a:t>データベースのメンテナンス（ストレージの拡張、ヘルスチェック、</a:t>
            </a:r>
            <a:r>
              <a:rPr lang="en-US" altLang="ja-CN"/>
              <a:t>SQL</a:t>
            </a:r>
            <a:r>
              <a:rPr lang="ja-JP" altLang="en-US"/>
              <a:t>の最適化）</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803252"/>
            <a:ext cx="440950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a:t>北京電信のカスタマーサービスがフィードバックした問題の処理をサポートする</a:t>
            </a: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4" y="2379712"/>
              <a:ext cx="3590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書類</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893243" y="3185492"/>
              <a:ext cx="389530"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ja-JP" b="1" i="0" u="none" strike="noStrike" kern="0" cap="none" spc="0" normalizeH="0" baseline="0" noProof="0" dirty="0">
                  <a:ln>
                    <a:noFill/>
                  </a:ln>
                  <a:solidFill>
                    <a:srgbClr val="FFFFFF">
                      <a:lumMod val="50000"/>
                    </a:srgbClr>
                  </a:solidFill>
                  <a:effectLst/>
                  <a:uLnTx/>
                  <a:uFillTx/>
                  <a:latin typeface="Arial"/>
                </a:rPr>
                <a:t>DBA</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775354" y="4011013"/>
              <a:ext cx="538610"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販売後</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41779" y="200750"/>
            <a:ext cx="3877985" cy="892552"/>
          </a:xfrm>
          <a:prstGeom prst="rect">
            <a:avLst/>
          </a:prstGeom>
          <a:noFill/>
        </p:spPr>
        <p:txBody>
          <a:bodyPr wrap="none" rtlCol="0">
            <a:spAutoFit/>
          </a:bodyPr>
          <a:lstStyle/>
          <a:p>
            <a:r>
              <a:rPr lang="ja-JP" altLang="en-US" sz="3600" b="1" dirty="0">
                <a:solidFill>
                  <a:schemeClr val="tx1">
                    <a:lumMod val="85000"/>
                    <a:lumOff val="15000"/>
                  </a:schemeClr>
                </a:solidFill>
                <a:latin typeface="方正硬笔楷书繁体" panose="03000509000000000000"/>
                <a:ea typeface="方正硬笔楷书繁体" panose="03000509000000000000"/>
              </a:rPr>
              <a:t>亜信</a:t>
            </a:r>
            <a:r>
              <a:rPr lang="ja-JP" altLang="en-US" sz="3600" b="1" dirty="0">
                <a:solidFill>
                  <a:schemeClr val="tx1">
                    <a:lumMod val="85000"/>
                    <a:lumOff val="15000"/>
                  </a:schemeClr>
                </a:solidFill>
                <a:latin typeface="+mj-lt"/>
                <a:ea typeface="方正硬笔楷书繁体" panose="03000509000000000000"/>
              </a:rPr>
              <a:t>での</a:t>
            </a:r>
            <a:r>
              <a:rPr lang="zh-CN" altLang="en-US" sz="3600" b="1" dirty="0">
                <a:solidFill>
                  <a:schemeClr val="tx1">
                    <a:lumMod val="85000"/>
                    <a:lumOff val="15000"/>
                  </a:schemeClr>
                </a:solidFill>
                <a:latin typeface="+mj-lt"/>
                <a:ea typeface="方正硬笔楷书繁体" panose="03000509000000000000"/>
              </a:rPr>
              <a:t>職務経験</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2006-2011</a:t>
            </a:r>
            <a:endParaRPr lang="zh-CN" altLang="en-US" sz="1600" b="1" dirty="0">
              <a:solidFill>
                <a:schemeClr val="tx1">
                  <a:lumMod val="85000"/>
                  <a:lumOff val="15000"/>
                </a:schemeClr>
              </a:solidFill>
              <a:latin typeface="+mj-lt"/>
              <a:ea typeface="方正硬笔楷书繁体" panose="03000509000000000000"/>
            </a:endParaRPr>
          </a:p>
        </p:txBody>
      </p:sp>
      <p:sp>
        <p:nvSpPr>
          <p:cNvPr id="33" name="Freeform 45">
            <a:extLst>
              <a:ext uri="{FF2B5EF4-FFF2-40B4-BE49-F238E27FC236}">
                <a16:creationId xmlns:a16="http://schemas.microsoft.com/office/drawing/2014/main" id="{2165DA3C-F623-8DA5-AF16-4FE6B6CB43BB}"/>
              </a:ext>
            </a:extLst>
          </p:cNvPr>
          <p:cNvSpPr>
            <a:spLocks noEditPoints="1"/>
          </p:cNvSpPr>
          <p:nvPr/>
        </p:nvSpPr>
        <p:spPr bwMode="black">
          <a:xfrm>
            <a:off x="2628900" y="4761754"/>
            <a:ext cx="352505" cy="380180"/>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3" rIns="91424" bIns="45713"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513715"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dirty="0">
              <a:ln>
                <a:noFill/>
              </a:ln>
              <a:solidFill>
                <a:srgbClr val="FFFFFF"/>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34060351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B89A0E-5661-45C5-B4B4-FBF56D2B789F}"/>
              </a:ext>
            </a:extLst>
          </p:cNvPr>
          <p:cNvSpPr/>
          <p:nvPr/>
        </p:nvSpPr>
        <p:spPr>
          <a:xfrm>
            <a:off x="1598219" y="2456912"/>
            <a:ext cx="9087196" cy="646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 name="矩形 4">
            <a:extLst>
              <a:ext uri="{FF2B5EF4-FFF2-40B4-BE49-F238E27FC236}">
                <a16:creationId xmlns:a16="http://schemas.microsoft.com/office/drawing/2014/main" id="{1EB08068-5373-3A93-41E9-322D61652C70}"/>
              </a:ext>
            </a:extLst>
          </p:cNvPr>
          <p:cNvSpPr/>
          <p:nvPr/>
        </p:nvSpPr>
        <p:spPr>
          <a:xfrm>
            <a:off x="1598219" y="3198939"/>
            <a:ext cx="9087195" cy="2841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矩形: 圆角 8">
            <a:extLst>
              <a:ext uri="{FF2B5EF4-FFF2-40B4-BE49-F238E27FC236}">
                <a16:creationId xmlns:a16="http://schemas.microsoft.com/office/drawing/2014/main" id="{861760F8-A2D1-364B-F90E-20EC4C87DE19}"/>
              </a:ext>
            </a:extLst>
          </p:cNvPr>
          <p:cNvSpPr/>
          <p:nvPr/>
        </p:nvSpPr>
        <p:spPr>
          <a:xfrm>
            <a:off x="6934523" y="2637027"/>
            <a:ext cx="1645449" cy="3511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0" name="矩形: 圆角 9">
            <a:extLst>
              <a:ext uri="{FF2B5EF4-FFF2-40B4-BE49-F238E27FC236}">
                <a16:creationId xmlns:a16="http://schemas.microsoft.com/office/drawing/2014/main" id="{305A4AF8-BB6C-731F-DDE9-8C5B372FB74A}"/>
              </a:ext>
            </a:extLst>
          </p:cNvPr>
          <p:cNvSpPr/>
          <p:nvPr/>
        </p:nvSpPr>
        <p:spPr>
          <a:xfrm>
            <a:off x="8946273" y="2637027"/>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 name="矩形: 圆角 12">
            <a:extLst>
              <a:ext uri="{FF2B5EF4-FFF2-40B4-BE49-F238E27FC236}">
                <a16:creationId xmlns:a16="http://schemas.microsoft.com/office/drawing/2014/main" id="{017A9048-0D99-4B6F-AFAB-B575699E07E9}"/>
              </a:ext>
            </a:extLst>
          </p:cNvPr>
          <p:cNvSpPr/>
          <p:nvPr/>
        </p:nvSpPr>
        <p:spPr>
          <a:xfrm>
            <a:off x="2253178" y="3308468"/>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9" name="矩形: 圆角 38">
            <a:extLst>
              <a:ext uri="{FF2B5EF4-FFF2-40B4-BE49-F238E27FC236}">
                <a16:creationId xmlns:a16="http://schemas.microsoft.com/office/drawing/2014/main" id="{21089BAA-6EC8-B78A-AA49-133C53444EC5}"/>
              </a:ext>
            </a:extLst>
          </p:cNvPr>
          <p:cNvSpPr/>
          <p:nvPr/>
        </p:nvSpPr>
        <p:spPr>
          <a:xfrm>
            <a:off x="2593338" y="544616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45" name="文本框 44">
            <a:extLst>
              <a:ext uri="{FF2B5EF4-FFF2-40B4-BE49-F238E27FC236}">
                <a16:creationId xmlns:a16="http://schemas.microsoft.com/office/drawing/2014/main" id="{6CE11B52-0836-6076-4126-08C51B193513}"/>
              </a:ext>
            </a:extLst>
          </p:cNvPr>
          <p:cNvSpPr txBox="1"/>
          <p:nvPr/>
        </p:nvSpPr>
        <p:spPr>
          <a:xfrm>
            <a:off x="2911022" y="3287498"/>
            <a:ext cx="892349" cy="307777"/>
          </a:xfrm>
          <a:prstGeom prst="rect">
            <a:avLst/>
          </a:prstGeom>
          <a:noFill/>
        </p:spPr>
        <p:txBody>
          <a:bodyPr wrap="square" rtlCol="0">
            <a:spAutoFit/>
          </a:bodyPr>
          <a:lstStyle/>
          <a:p>
            <a:r>
              <a:rPr lang="en-US" altLang="zh-CN" sz="1400" dirty="0"/>
              <a:t>CRM</a:t>
            </a:r>
            <a:endParaRPr lang="zh-CN" altLang="en-US" sz="1400" dirty="0"/>
          </a:p>
        </p:txBody>
      </p:sp>
      <p:sp>
        <p:nvSpPr>
          <p:cNvPr id="50" name="矩形: 圆角 49">
            <a:extLst>
              <a:ext uri="{FF2B5EF4-FFF2-40B4-BE49-F238E27FC236}">
                <a16:creationId xmlns:a16="http://schemas.microsoft.com/office/drawing/2014/main" id="{0D9E64B8-659A-91D5-ABE2-B118EEBB6861}"/>
              </a:ext>
            </a:extLst>
          </p:cNvPr>
          <p:cNvSpPr/>
          <p:nvPr/>
        </p:nvSpPr>
        <p:spPr>
          <a:xfrm>
            <a:off x="4922772" y="2639392"/>
            <a:ext cx="1645449" cy="34116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54" name="矩形: 圆角 53">
            <a:extLst>
              <a:ext uri="{FF2B5EF4-FFF2-40B4-BE49-F238E27FC236}">
                <a16:creationId xmlns:a16="http://schemas.microsoft.com/office/drawing/2014/main" id="{5B8FFC9D-2D24-5B7D-45D3-6A3DCA62E088}"/>
              </a:ext>
            </a:extLst>
          </p:cNvPr>
          <p:cNvSpPr/>
          <p:nvPr/>
        </p:nvSpPr>
        <p:spPr>
          <a:xfrm>
            <a:off x="2584629" y="360211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55" name="矩形: 圆角 54">
            <a:extLst>
              <a:ext uri="{FF2B5EF4-FFF2-40B4-BE49-F238E27FC236}">
                <a16:creationId xmlns:a16="http://schemas.microsoft.com/office/drawing/2014/main" id="{FC98D38B-0FD7-1FD9-FE20-00774213B0BB}"/>
              </a:ext>
            </a:extLst>
          </p:cNvPr>
          <p:cNvSpPr/>
          <p:nvPr/>
        </p:nvSpPr>
        <p:spPr>
          <a:xfrm>
            <a:off x="2585648" y="4066641"/>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56" name="矩形: 圆角 55">
            <a:extLst>
              <a:ext uri="{FF2B5EF4-FFF2-40B4-BE49-F238E27FC236}">
                <a16:creationId xmlns:a16="http://schemas.microsoft.com/office/drawing/2014/main" id="{4FD7E4E7-B8DF-152C-A8DA-4D052BFA8E38}"/>
              </a:ext>
            </a:extLst>
          </p:cNvPr>
          <p:cNvSpPr/>
          <p:nvPr/>
        </p:nvSpPr>
        <p:spPr>
          <a:xfrm>
            <a:off x="2593338" y="45415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57" name="矩形: 圆角 56">
            <a:extLst>
              <a:ext uri="{FF2B5EF4-FFF2-40B4-BE49-F238E27FC236}">
                <a16:creationId xmlns:a16="http://schemas.microsoft.com/office/drawing/2014/main" id="{E5B92442-EFFC-B121-A977-13399246CA1B}"/>
              </a:ext>
            </a:extLst>
          </p:cNvPr>
          <p:cNvSpPr/>
          <p:nvPr/>
        </p:nvSpPr>
        <p:spPr>
          <a:xfrm>
            <a:off x="2596359" y="499260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91" name="矩形: 圆角 90">
            <a:extLst>
              <a:ext uri="{FF2B5EF4-FFF2-40B4-BE49-F238E27FC236}">
                <a16:creationId xmlns:a16="http://schemas.microsoft.com/office/drawing/2014/main" id="{85D91063-919A-E7E9-F620-5E241A534D08}"/>
              </a:ext>
            </a:extLst>
          </p:cNvPr>
          <p:cNvSpPr/>
          <p:nvPr/>
        </p:nvSpPr>
        <p:spPr>
          <a:xfrm>
            <a:off x="4365010" y="3304106"/>
            <a:ext cx="1919419" cy="2770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2" name="矩形: 圆角 91">
            <a:extLst>
              <a:ext uri="{FF2B5EF4-FFF2-40B4-BE49-F238E27FC236}">
                <a16:creationId xmlns:a16="http://schemas.microsoft.com/office/drawing/2014/main" id="{7196750C-9545-FD5B-E5B3-BDBD3AF48F36}"/>
              </a:ext>
            </a:extLst>
          </p:cNvPr>
          <p:cNvSpPr/>
          <p:nvPr/>
        </p:nvSpPr>
        <p:spPr>
          <a:xfrm>
            <a:off x="4705170" y="555066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ポイント</a:t>
            </a:r>
            <a:r>
              <a:rPr lang="zh-CN" altLang="en-US" sz="1400" dirty="0"/>
              <a:t>生成</a:t>
            </a:r>
          </a:p>
        </p:txBody>
      </p:sp>
      <p:sp>
        <p:nvSpPr>
          <p:cNvPr id="93" name="文本框 92">
            <a:extLst>
              <a:ext uri="{FF2B5EF4-FFF2-40B4-BE49-F238E27FC236}">
                <a16:creationId xmlns:a16="http://schemas.microsoft.com/office/drawing/2014/main" id="{FD68A7EE-96D7-69C8-9A27-AA0DB6F253D1}"/>
              </a:ext>
            </a:extLst>
          </p:cNvPr>
          <p:cNvSpPr txBox="1"/>
          <p:nvPr/>
        </p:nvSpPr>
        <p:spPr>
          <a:xfrm>
            <a:off x="5022854" y="3283137"/>
            <a:ext cx="892349" cy="307777"/>
          </a:xfrm>
          <a:prstGeom prst="rect">
            <a:avLst/>
          </a:prstGeom>
          <a:noFill/>
        </p:spPr>
        <p:txBody>
          <a:bodyPr wrap="square" rtlCol="0">
            <a:spAutoFit/>
          </a:bodyPr>
          <a:lstStyle/>
          <a:p>
            <a:r>
              <a:rPr lang="zh-CN" altLang="en-US" sz="1400" dirty="0"/>
              <a:t>消帐</a:t>
            </a:r>
          </a:p>
        </p:txBody>
      </p:sp>
      <p:sp>
        <p:nvSpPr>
          <p:cNvPr id="94" name="矩形: 圆角 93">
            <a:extLst>
              <a:ext uri="{FF2B5EF4-FFF2-40B4-BE49-F238E27FC236}">
                <a16:creationId xmlns:a16="http://schemas.microsoft.com/office/drawing/2014/main" id="{3A9D3976-D144-711D-B2EA-2077FA1F0527}"/>
              </a:ext>
            </a:extLst>
          </p:cNvPr>
          <p:cNvSpPr/>
          <p:nvPr/>
        </p:nvSpPr>
        <p:spPr>
          <a:xfrm>
            <a:off x="4697480" y="359775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月末控除</a:t>
            </a:r>
          </a:p>
        </p:txBody>
      </p:sp>
      <p:sp>
        <p:nvSpPr>
          <p:cNvPr id="95" name="矩形: 圆角 94">
            <a:extLst>
              <a:ext uri="{FF2B5EF4-FFF2-40B4-BE49-F238E27FC236}">
                <a16:creationId xmlns:a16="http://schemas.microsoft.com/office/drawing/2014/main" id="{E00A65B5-E813-C71F-8724-86B1D639D3D3}"/>
              </a:ext>
            </a:extLst>
          </p:cNvPr>
          <p:cNvSpPr/>
          <p:nvPr/>
        </p:nvSpPr>
        <p:spPr>
          <a:xfrm>
            <a:off x="4697480" y="4062280"/>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リチャージ</a:t>
            </a:r>
            <a:endParaRPr lang="zh-CN" altLang="en-US" sz="1400" dirty="0"/>
          </a:p>
        </p:txBody>
      </p:sp>
      <p:sp>
        <p:nvSpPr>
          <p:cNvPr id="96" name="矩形: 圆角 95">
            <a:extLst>
              <a:ext uri="{FF2B5EF4-FFF2-40B4-BE49-F238E27FC236}">
                <a16:creationId xmlns:a16="http://schemas.microsoft.com/office/drawing/2014/main" id="{808B470B-460F-8143-49E6-843E53420CC1}"/>
              </a:ext>
            </a:extLst>
          </p:cNvPr>
          <p:cNvSpPr/>
          <p:nvPr/>
        </p:nvSpPr>
        <p:spPr>
          <a:xfrm>
            <a:off x="4705170" y="45371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97" name="矩形: 圆角 96">
            <a:extLst>
              <a:ext uri="{FF2B5EF4-FFF2-40B4-BE49-F238E27FC236}">
                <a16:creationId xmlns:a16="http://schemas.microsoft.com/office/drawing/2014/main" id="{4193557D-22E8-986E-BCF9-D6C9E165C24D}"/>
              </a:ext>
            </a:extLst>
          </p:cNvPr>
          <p:cNvSpPr/>
          <p:nvPr/>
        </p:nvSpPr>
        <p:spPr>
          <a:xfrm>
            <a:off x="4708191" y="4965674"/>
            <a:ext cx="1303465" cy="532733"/>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銀行</a:t>
            </a:r>
            <a:r>
              <a:rPr lang="ja-JP" altLang="en-US" sz="1400" dirty="0"/>
              <a:t>のコレクション</a:t>
            </a:r>
            <a:endParaRPr lang="zh-CN" altLang="en-US" sz="1400" dirty="0"/>
          </a:p>
        </p:txBody>
      </p:sp>
      <p:sp>
        <p:nvSpPr>
          <p:cNvPr id="98" name="矩形: 圆角 97">
            <a:extLst>
              <a:ext uri="{FF2B5EF4-FFF2-40B4-BE49-F238E27FC236}">
                <a16:creationId xmlns:a16="http://schemas.microsoft.com/office/drawing/2014/main" id="{8C333D76-6536-8B08-DB15-50BAB1FA5C8B}"/>
              </a:ext>
            </a:extLst>
          </p:cNvPr>
          <p:cNvSpPr/>
          <p:nvPr/>
        </p:nvSpPr>
        <p:spPr>
          <a:xfrm>
            <a:off x="6481197" y="329540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9" name="矩形: 圆角 98">
            <a:extLst>
              <a:ext uri="{FF2B5EF4-FFF2-40B4-BE49-F238E27FC236}">
                <a16:creationId xmlns:a16="http://schemas.microsoft.com/office/drawing/2014/main" id="{B3900ACD-3BB2-37AC-D65B-9FE06B92F930}"/>
              </a:ext>
            </a:extLst>
          </p:cNvPr>
          <p:cNvSpPr/>
          <p:nvPr/>
        </p:nvSpPr>
        <p:spPr>
          <a:xfrm>
            <a:off x="6821357" y="54330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生成</a:t>
            </a:r>
          </a:p>
        </p:txBody>
      </p:sp>
      <p:sp>
        <p:nvSpPr>
          <p:cNvPr id="100" name="文本框 99">
            <a:extLst>
              <a:ext uri="{FF2B5EF4-FFF2-40B4-BE49-F238E27FC236}">
                <a16:creationId xmlns:a16="http://schemas.microsoft.com/office/drawing/2014/main" id="{B5636B2F-83FA-697C-9698-4A54B8A71BB1}"/>
              </a:ext>
            </a:extLst>
          </p:cNvPr>
          <p:cNvSpPr txBox="1"/>
          <p:nvPr/>
        </p:nvSpPr>
        <p:spPr>
          <a:xfrm>
            <a:off x="7139041" y="3274430"/>
            <a:ext cx="892349" cy="307777"/>
          </a:xfrm>
          <a:prstGeom prst="rect">
            <a:avLst/>
          </a:prstGeom>
          <a:noFill/>
        </p:spPr>
        <p:txBody>
          <a:bodyPr wrap="square" rtlCol="0">
            <a:spAutoFit/>
          </a:bodyPr>
          <a:lstStyle/>
          <a:p>
            <a:r>
              <a:rPr lang="en-US" altLang="zh-CN" sz="1400" dirty="0"/>
              <a:t>billing</a:t>
            </a:r>
            <a:endParaRPr lang="zh-CN" altLang="en-US" sz="1400" dirty="0"/>
          </a:p>
        </p:txBody>
      </p:sp>
      <p:sp>
        <p:nvSpPr>
          <p:cNvPr id="101" name="矩形: 圆角 100">
            <a:extLst>
              <a:ext uri="{FF2B5EF4-FFF2-40B4-BE49-F238E27FC236}">
                <a16:creationId xmlns:a16="http://schemas.microsoft.com/office/drawing/2014/main" id="{B7E55B07-6B38-1C62-6240-547BC0F95A74}"/>
              </a:ext>
            </a:extLst>
          </p:cNvPr>
          <p:cNvSpPr/>
          <p:nvPr/>
        </p:nvSpPr>
        <p:spPr>
          <a:xfrm>
            <a:off x="6812648"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02" name="矩形: 圆角 101">
            <a:extLst>
              <a:ext uri="{FF2B5EF4-FFF2-40B4-BE49-F238E27FC236}">
                <a16:creationId xmlns:a16="http://schemas.microsoft.com/office/drawing/2014/main" id="{49C019AA-FCEA-A352-2C17-A5B82F2FBC91}"/>
              </a:ext>
            </a:extLst>
          </p:cNvPr>
          <p:cNvSpPr/>
          <p:nvPr/>
        </p:nvSpPr>
        <p:spPr>
          <a:xfrm>
            <a:off x="6813667"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03" name="矩形: 圆角 102">
            <a:extLst>
              <a:ext uri="{FF2B5EF4-FFF2-40B4-BE49-F238E27FC236}">
                <a16:creationId xmlns:a16="http://schemas.microsoft.com/office/drawing/2014/main" id="{21397580-53A4-A9CA-C959-2D86879A6723}"/>
              </a:ext>
            </a:extLst>
          </p:cNvPr>
          <p:cNvSpPr/>
          <p:nvPr/>
        </p:nvSpPr>
        <p:spPr>
          <a:xfrm>
            <a:off x="6821357"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累积量处理</a:t>
            </a:r>
          </a:p>
        </p:txBody>
      </p:sp>
      <p:sp>
        <p:nvSpPr>
          <p:cNvPr id="104" name="矩形: 圆角 103">
            <a:extLst>
              <a:ext uri="{FF2B5EF4-FFF2-40B4-BE49-F238E27FC236}">
                <a16:creationId xmlns:a16="http://schemas.microsoft.com/office/drawing/2014/main" id="{099B7668-CA26-F627-FAE4-AB2CE2D365E2}"/>
              </a:ext>
            </a:extLst>
          </p:cNvPr>
          <p:cNvSpPr/>
          <p:nvPr/>
        </p:nvSpPr>
        <p:spPr>
          <a:xfrm>
            <a:off x="6824378"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实时信控</a:t>
            </a:r>
          </a:p>
        </p:txBody>
      </p:sp>
      <p:sp>
        <p:nvSpPr>
          <p:cNvPr id="105" name="矩形: 圆角 104">
            <a:extLst>
              <a:ext uri="{FF2B5EF4-FFF2-40B4-BE49-F238E27FC236}">
                <a16:creationId xmlns:a16="http://schemas.microsoft.com/office/drawing/2014/main" id="{11985902-0F88-7F98-FCAA-9A00E521593D}"/>
              </a:ext>
            </a:extLst>
          </p:cNvPr>
          <p:cNvSpPr/>
          <p:nvPr/>
        </p:nvSpPr>
        <p:spPr>
          <a:xfrm>
            <a:off x="8579972" y="330411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6" name="矩形: 圆角 105">
            <a:extLst>
              <a:ext uri="{FF2B5EF4-FFF2-40B4-BE49-F238E27FC236}">
                <a16:creationId xmlns:a16="http://schemas.microsoft.com/office/drawing/2014/main" id="{105B74C5-593D-0FF3-522B-5E2A68FC1FC5}"/>
              </a:ext>
            </a:extLst>
          </p:cNvPr>
          <p:cNvSpPr/>
          <p:nvPr/>
        </p:nvSpPr>
        <p:spPr>
          <a:xfrm>
            <a:off x="8920132" y="544180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チェック</a:t>
            </a:r>
            <a:endParaRPr lang="zh-CN" altLang="en-US" sz="1400" dirty="0"/>
          </a:p>
        </p:txBody>
      </p:sp>
      <p:sp>
        <p:nvSpPr>
          <p:cNvPr id="107" name="文本框 106">
            <a:extLst>
              <a:ext uri="{FF2B5EF4-FFF2-40B4-BE49-F238E27FC236}">
                <a16:creationId xmlns:a16="http://schemas.microsoft.com/office/drawing/2014/main" id="{4D841304-D336-D9BE-F10F-CA8BF350DE00}"/>
              </a:ext>
            </a:extLst>
          </p:cNvPr>
          <p:cNvSpPr txBox="1"/>
          <p:nvPr/>
        </p:nvSpPr>
        <p:spPr>
          <a:xfrm>
            <a:off x="8967080" y="3304912"/>
            <a:ext cx="1250173" cy="307777"/>
          </a:xfrm>
          <a:prstGeom prst="rect">
            <a:avLst/>
          </a:prstGeom>
          <a:noFill/>
        </p:spPr>
        <p:txBody>
          <a:bodyPr wrap="square" rtlCol="0">
            <a:spAutoFit/>
          </a:bodyPr>
          <a:lstStyle/>
          <a:p>
            <a:r>
              <a:rPr lang="zh-CN" altLang="en-US" sz="1400" dirty="0"/>
              <a:t>料金</a:t>
            </a:r>
            <a:r>
              <a:rPr lang="ja-JP" altLang="en-US" sz="1400" dirty="0"/>
              <a:t>を</a:t>
            </a:r>
            <a:r>
              <a:rPr lang="zh-CN" altLang="en-US" sz="1400" dirty="0"/>
              <a:t>計算</a:t>
            </a:r>
          </a:p>
        </p:txBody>
      </p:sp>
      <p:sp>
        <p:nvSpPr>
          <p:cNvPr id="108" name="矩形: 圆角 107">
            <a:extLst>
              <a:ext uri="{FF2B5EF4-FFF2-40B4-BE49-F238E27FC236}">
                <a16:creationId xmlns:a16="http://schemas.microsoft.com/office/drawing/2014/main" id="{5C293FD2-ED34-03AA-8CBD-4FB79134E125}"/>
              </a:ext>
            </a:extLst>
          </p:cNvPr>
          <p:cNvSpPr/>
          <p:nvPr/>
        </p:nvSpPr>
        <p:spPr>
          <a:xfrm>
            <a:off x="8911423" y="35977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データ</a:t>
            </a:r>
            <a:r>
              <a:rPr lang="zh-CN" altLang="en-US" sz="1400" dirty="0"/>
              <a:t>収集</a:t>
            </a:r>
          </a:p>
        </p:txBody>
      </p:sp>
      <p:sp>
        <p:nvSpPr>
          <p:cNvPr id="109" name="矩形: 圆角 108">
            <a:extLst>
              <a:ext uri="{FF2B5EF4-FFF2-40B4-BE49-F238E27FC236}">
                <a16:creationId xmlns:a16="http://schemas.microsoft.com/office/drawing/2014/main" id="{657B6C17-C631-F715-D30B-0FBD54FDCB12}"/>
              </a:ext>
            </a:extLst>
          </p:cNvPr>
          <p:cNvSpPr/>
          <p:nvPr/>
        </p:nvSpPr>
        <p:spPr>
          <a:xfrm>
            <a:off x="8912442" y="4062283"/>
            <a:ext cx="1517039"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前処理</a:t>
            </a:r>
          </a:p>
        </p:txBody>
      </p:sp>
      <p:sp>
        <p:nvSpPr>
          <p:cNvPr id="110" name="矩形: 圆角 109">
            <a:extLst>
              <a:ext uri="{FF2B5EF4-FFF2-40B4-BE49-F238E27FC236}">
                <a16:creationId xmlns:a16="http://schemas.microsoft.com/office/drawing/2014/main" id="{4E24D046-76DE-D5E3-EBD6-B737FFC5A48F}"/>
              </a:ext>
            </a:extLst>
          </p:cNvPr>
          <p:cNvSpPr/>
          <p:nvPr/>
        </p:nvSpPr>
        <p:spPr>
          <a:xfrm>
            <a:off x="8920132" y="453719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減算処理</a:t>
            </a:r>
          </a:p>
        </p:txBody>
      </p:sp>
      <p:sp>
        <p:nvSpPr>
          <p:cNvPr id="111" name="矩形: 圆角 110">
            <a:extLst>
              <a:ext uri="{FF2B5EF4-FFF2-40B4-BE49-F238E27FC236}">
                <a16:creationId xmlns:a16="http://schemas.microsoft.com/office/drawing/2014/main" id="{4A1BB1B1-B163-EC24-456F-EFD8D3EE336F}"/>
              </a:ext>
            </a:extLst>
          </p:cNvPr>
          <p:cNvSpPr/>
          <p:nvPr/>
        </p:nvSpPr>
        <p:spPr>
          <a:xfrm>
            <a:off x="8923153" y="49882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バッチ</a:t>
            </a:r>
            <a:r>
              <a:rPr lang="zh-CN" altLang="en-US" sz="1400" dirty="0"/>
              <a:t>価格</a:t>
            </a:r>
          </a:p>
        </p:txBody>
      </p:sp>
      <p:sp>
        <p:nvSpPr>
          <p:cNvPr id="113" name="文本框 112">
            <a:extLst>
              <a:ext uri="{FF2B5EF4-FFF2-40B4-BE49-F238E27FC236}">
                <a16:creationId xmlns:a16="http://schemas.microsoft.com/office/drawing/2014/main" id="{D5F97A64-51C7-B23E-82BE-B0988B52E129}"/>
              </a:ext>
            </a:extLst>
          </p:cNvPr>
          <p:cNvSpPr txBox="1"/>
          <p:nvPr/>
        </p:nvSpPr>
        <p:spPr>
          <a:xfrm>
            <a:off x="2025745" y="172781"/>
            <a:ext cx="8140510"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業務サポートシステム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114" name="文本框 113">
            <a:extLst>
              <a:ext uri="{FF2B5EF4-FFF2-40B4-BE49-F238E27FC236}">
                <a16:creationId xmlns:a16="http://schemas.microsoft.com/office/drawing/2014/main" id="{5B6104B7-D55B-880C-2B37-2AC066CDE0B1}"/>
              </a:ext>
            </a:extLst>
          </p:cNvPr>
          <p:cNvSpPr txBox="1"/>
          <p:nvPr/>
        </p:nvSpPr>
        <p:spPr>
          <a:xfrm>
            <a:off x="1637186" y="4314499"/>
            <a:ext cx="648209" cy="338554"/>
          </a:xfrm>
          <a:prstGeom prst="rect">
            <a:avLst/>
          </a:prstGeom>
          <a:noFill/>
        </p:spPr>
        <p:txBody>
          <a:bodyPr wrap="square" rtlCol="0">
            <a:spAutoFit/>
          </a:bodyPr>
          <a:lstStyle/>
          <a:p>
            <a:r>
              <a:rPr lang="en-US" altLang="ja-JP" sz="1600" b="1" dirty="0">
                <a:solidFill>
                  <a:schemeClr val="tx1">
                    <a:lumMod val="85000"/>
                    <a:lumOff val="15000"/>
                  </a:schemeClr>
                </a:solidFill>
                <a:latin typeface="方正硬笔楷书繁体" panose="03000509000000000000"/>
                <a:ea typeface="方正硬笔楷书繁体" panose="03000509000000000000"/>
              </a:rPr>
              <a:t>BSS</a:t>
            </a:r>
          </a:p>
        </p:txBody>
      </p:sp>
      <p:sp>
        <p:nvSpPr>
          <p:cNvPr id="115" name="文本框 114">
            <a:extLst>
              <a:ext uri="{FF2B5EF4-FFF2-40B4-BE49-F238E27FC236}">
                <a16:creationId xmlns:a16="http://schemas.microsoft.com/office/drawing/2014/main" id="{D23CEF8E-C878-46AB-FE67-5E42DCE25D26}"/>
              </a:ext>
            </a:extLst>
          </p:cNvPr>
          <p:cNvSpPr txBox="1"/>
          <p:nvPr/>
        </p:nvSpPr>
        <p:spPr>
          <a:xfrm>
            <a:off x="1550129" y="2508207"/>
            <a:ext cx="1563186" cy="553998"/>
          </a:xfrm>
          <a:prstGeom prst="rect">
            <a:avLst/>
          </a:prstGeom>
          <a:noFill/>
        </p:spPr>
        <p:txBody>
          <a:bodyPr wrap="square" rtlCol="0">
            <a:spAutoFit/>
          </a:bodyPr>
          <a:lstStyle/>
          <a:p>
            <a:r>
              <a:rPr lang="ja-JP" altLang="en-US" sz="1500" b="1" dirty="0">
                <a:latin typeface="方正硬笔楷书繁体"/>
              </a:rPr>
              <a:t>アプリケーションアクセス</a:t>
            </a:r>
            <a:endParaRPr lang="zh-CN" altLang="en-US" sz="1500" b="1" dirty="0">
              <a:latin typeface="方正硬笔楷书繁体"/>
            </a:endParaRPr>
          </a:p>
        </p:txBody>
      </p:sp>
      <p:sp>
        <p:nvSpPr>
          <p:cNvPr id="117" name="矩形: 圆角 116">
            <a:extLst>
              <a:ext uri="{FF2B5EF4-FFF2-40B4-BE49-F238E27FC236}">
                <a16:creationId xmlns:a16="http://schemas.microsoft.com/office/drawing/2014/main" id="{EFFC9FE5-D5A4-8805-6E5A-4AEF2122BCD2}"/>
              </a:ext>
            </a:extLst>
          </p:cNvPr>
          <p:cNvSpPr/>
          <p:nvPr/>
        </p:nvSpPr>
        <p:spPr>
          <a:xfrm>
            <a:off x="6934523" y="2635797"/>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18" name="矩形: 圆角 117">
            <a:extLst>
              <a:ext uri="{FF2B5EF4-FFF2-40B4-BE49-F238E27FC236}">
                <a16:creationId xmlns:a16="http://schemas.microsoft.com/office/drawing/2014/main" id="{3779849E-F9A0-4E66-2366-146B7E04648F}"/>
              </a:ext>
            </a:extLst>
          </p:cNvPr>
          <p:cNvSpPr/>
          <p:nvPr/>
        </p:nvSpPr>
        <p:spPr>
          <a:xfrm>
            <a:off x="4922772" y="2638162"/>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pic>
        <p:nvPicPr>
          <p:cNvPr id="122" name="Picture 2" descr="E:\水墨图表素材\22.png">
            <a:extLst>
              <a:ext uri="{FF2B5EF4-FFF2-40B4-BE49-F238E27FC236}">
                <a16:creationId xmlns:a16="http://schemas.microsoft.com/office/drawing/2014/main" id="{0DD6B8A7-7C20-5735-B987-28D67C40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501" y="1137755"/>
            <a:ext cx="7318772" cy="1442047"/>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9">
            <a:extLst>
              <a:ext uri="{FF2B5EF4-FFF2-40B4-BE49-F238E27FC236}">
                <a16:creationId xmlns:a16="http://schemas.microsoft.com/office/drawing/2014/main" id="{9789A5FC-2D67-BDC1-DB61-F9B14AF737FA}"/>
              </a:ext>
            </a:extLst>
          </p:cNvPr>
          <p:cNvSpPr txBox="1">
            <a:spLocks noChangeArrowheads="1"/>
          </p:cNvSpPr>
          <p:nvPr/>
        </p:nvSpPr>
        <p:spPr bwMode="auto">
          <a:xfrm>
            <a:off x="2195643" y="1615288"/>
            <a:ext cx="3998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機能</a:t>
            </a:r>
            <a:r>
              <a:rPr lang="ja-JP" altLang="en-US" sz="2200" dirty="0">
                <a:solidFill>
                  <a:schemeClr val="bg1"/>
                </a:solidFill>
                <a:ea typeface="微软雅黑" panose="020B0503020204020204" pitchFamily="34" charset="-122"/>
              </a:rPr>
              <a:t>アーキテクチャの</a:t>
            </a:r>
            <a:r>
              <a:rPr lang="zh-CN" altLang="en-US" sz="2200" dirty="0">
                <a:solidFill>
                  <a:schemeClr val="bg1"/>
                </a:solidFill>
                <a:ea typeface="微软雅黑" panose="020B0503020204020204" pitchFamily="34" charset="-122"/>
              </a:rPr>
              <a:t>概要</a:t>
            </a:r>
          </a:p>
        </p:txBody>
      </p:sp>
      <p:sp>
        <p:nvSpPr>
          <p:cNvPr id="125" name="矩形: 圆角 124">
            <a:extLst>
              <a:ext uri="{FF2B5EF4-FFF2-40B4-BE49-F238E27FC236}">
                <a16:creationId xmlns:a16="http://schemas.microsoft.com/office/drawing/2014/main" id="{28B9D02B-B542-52A1-4D3D-F8942E30B26C}"/>
              </a:ext>
            </a:extLst>
          </p:cNvPr>
          <p:cNvSpPr/>
          <p:nvPr/>
        </p:nvSpPr>
        <p:spPr>
          <a:xfrm>
            <a:off x="8949210" y="263669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26" name="矩形: 圆角 125">
            <a:extLst>
              <a:ext uri="{FF2B5EF4-FFF2-40B4-BE49-F238E27FC236}">
                <a16:creationId xmlns:a16="http://schemas.microsoft.com/office/drawing/2014/main" id="{8C3482F2-ED64-97D3-3E29-75B66164DC7F}"/>
              </a:ext>
            </a:extLst>
          </p:cNvPr>
          <p:cNvSpPr/>
          <p:nvPr/>
        </p:nvSpPr>
        <p:spPr>
          <a:xfrm>
            <a:off x="2587566" y="36017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27" name="矩形: 圆角 126">
            <a:extLst>
              <a:ext uri="{FF2B5EF4-FFF2-40B4-BE49-F238E27FC236}">
                <a16:creationId xmlns:a16="http://schemas.microsoft.com/office/drawing/2014/main" id="{3405454B-C851-D155-ACB2-F1838896A924}"/>
              </a:ext>
            </a:extLst>
          </p:cNvPr>
          <p:cNvSpPr/>
          <p:nvPr/>
        </p:nvSpPr>
        <p:spPr>
          <a:xfrm>
            <a:off x="2588585" y="406630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28" name="矩形: 圆角 127">
            <a:extLst>
              <a:ext uri="{FF2B5EF4-FFF2-40B4-BE49-F238E27FC236}">
                <a16:creationId xmlns:a16="http://schemas.microsoft.com/office/drawing/2014/main" id="{48340AF1-4712-9E39-BB99-56B7C0F6FFB0}"/>
              </a:ext>
            </a:extLst>
          </p:cNvPr>
          <p:cNvSpPr/>
          <p:nvPr/>
        </p:nvSpPr>
        <p:spPr>
          <a:xfrm>
            <a:off x="2596275" y="454122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29" name="矩形: 圆角 128">
            <a:extLst>
              <a:ext uri="{FF2B5EF4-FFF2-40B4-BE49-F238E27FC236}">
                <a16:creationId xmlns:a16="http://schemas.microsoft.com/office/drawing/2014/main" id="{B3F6BD05-2434-57EA-1E6F-23408732F29A}"/>
              </a:ext>
            </a:extLst>
          </p:cNvPr>
          <p:cNvSpPr/>
          <p:nvPr/>
        </p:nvSpPr>
        <p:spPr>
          <a:xfrm>
            <a:off x="2599296" y="499227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0" name="矩形: 圆角 129">
            <a:extLst>
              <a:ext uri="{FF2B5EF4-FFF2-40B4-BE49-F238E27FC236}">
                <a16:creationId xmlns:a16="http://schemas.microsoft.com/office/drawing/2014/main" id="{398F731C-160C-9599-EAC3-AE001EB9265A}"/>
              </a:ext>
            </a:extLst>
          </p:cNvPr>
          <p:cNvSpPr/>
          <p:nvPr/>
        </p:nvSpPr>
        <p:spPr>
          <a:xfrm>
            <a:off x="6937460" y="263546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31" name="矩形: 圆角 130">
            <a:extLst>
              <a:ext uri="{FF2B5EF4-FFF2-40B4-BE49-F238E27FC236}">
                <a16:creationId xmlns:a16="http://schemas.microsoft.com/office/drawing/2014/main" id="{E34EDF82-9222-8BF7-8263-2F5FE7FE18F8}"/>
              </a:ext>
            </a:extLst>
          </p:cNvPr>
          <p:cNvSpPr/>
          <p:nvPr/>
        </p:nvSpPr>
        <p:spPr>
          <a:xfrm>
            <a:off x="4925709" y="263783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33" name="矩形: 圆角 132">
            <a:extLst>
              <a:ext uri="{FF2B5EF4-FFF2-40B4-BE49-F238E27FC236}">
                <a16:creationId xmlns:a16="http://schemas.microsoft.com/office/drawing/2014/main" id="{448B8245-F22C-EC41-9410-821C8432EC5D}"/>
              </a:ext>
            </a:extLst>
          </p:cNvPr>
          <p:cNvSpPr/>
          <p:nvPr/>
        </p:nvSpPr>
        <p:spPr>
          <a:xfrm>
            <a:off x="2593338"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34" name="矩形: 圆角 133">
            <a:extLst>
              <a:ext uri="{FF2B5EF4-FFF2-40B4-BE49-F238E27FC236}">
                <a16:creationId xmlns:a16="http://schemas.microsoft.com/office/drawing/2014/main" id="{2D2D2A93-9352-7DD9-C07D-3BF9375F37E6}"/>
              </a:ext>
            </a:extLst>
          </p:cNvPr>
          <p:cNvSpPr/>
          <p:nvPr/>
        </p:nvSpPr>
        <p:spPr>
          <a:xfrm>
            <a:off x="8949210"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5" name="矩形: 圆角 134">
            <a:extLst>
              <a:ext uri="{FF2B5EF4-FFF2-40B4-BE49-F238E27FC236}">
                <a16:creationId xmlns:a16="http://schemas.microsoft.com/office/drawing/2014/main" id="{32F7CDAF-078B-781B-850F-BBA33FFAF9B8}"/>
              </a:ext>
            </a:extLst>
          </p:cNvPr>
          <p:cNvSpPr/>
          <p:nvPr/>
        </p:nvSpPr>
        <p:spPr>
          <a:xfrm>
            <a:off x="2587566"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36" name="矩形: 圆角 135">
            <a:extLst>
              <a:ext uri="{FF2B5EF4-FFF2-40B4-BE49-F238E27FC236}">
                <a16:creationId xmlns:a16="http://schemas.microsoft.com/office/drawing/2014/main" id="{F6BB4BD0-12F6-C5B1-EA56-0CE6A1F6FED6}"/>
              </a:ext>
            </a:extLst>
          </p:cNvPr>
          <p:cNvSpPr/>
          <p:nvPr/>
        </p:nvSpPr>
        <p:spPr>
          <a:xfrm>
            <a:off x="2588585"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37" name="矩形: 圆角 136">
            <a:extLst>
              <a:ext uri="{FF2B5EF4-FFF2-40B4-BE49-F238E27FC236}">
                <a16:creationId xmlns:a16="http://schemas.microsoft.com/office/drawing/2014/main" id="{16C41BC2-A589-7FC4-3F54-2B4B73D6FBE4}"/>
              </a:ext>
            </a:extLst>
          </p:cNvPr>
          <p:cNvSpPr/>
          <p:nvPr/>
        </p:nvSpPr>
        <p:spPr>
          <a:xfrm>
            <a:off x="2596275"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38" name="矩形: 圆角 137">
            <a:extLst>
              <a:ext uri="{FF2B5EF4-FFF2-40B4-BE49-F238E27FC236}">
                <a16:creationId xmlns:a16="http://schemas.microsoft.com/office/drawing/2014/main" id="{841C6D0D-9E32-5CBD-9467-75DF9A11AE99}"/>
              </a:ext>
            </a:extLst>
          </p:cNvPr>
          <p:cNvSpPr/>
          <p:nvPr/>
        </p:nvSpPr>
        <p:spPr>
          <a:xfrm>
            <a:off x="2599296"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9" name="矩形: 圆角 138">
            <a:extLst>
              <a:ext uri="{FF2B5EF4-FFF2-40B4-BE49-F238E27FC236}">
                <a16:creationId xmlns:a16="http://schemas.microsoft.com/office/drawing/2014/main" id="{3B390542-3304-45F0-E761-8D3A87792B5E}"/>
              </a:ext>
            </a:extLst>
          </p:cNvPr>
          <p:cNvSpPr/>
          <p:nvPr/>
        </p:nvSpPr>
        <p:spPr>
          <a:xfrm>
            <a:off x="6937460"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40" name="矩形: 圆角 139">
            <a:extLst>
              <a:ext uri="{FF2B5EF4-FFF2-40B4-BE49-F238E27FC236}">
                <a16:creationId xmlns:a16="http://schemas.microsoft.com/office/drawing/2014/main" id="{F03DE5E3-9DAD-CE7B-12E0-EF0928CDCC4E}"/>
              </a:ext>
            </a:extLst>
          </p:cNvPr>
          <p:cNvSpPr/>
          <p:nvPr/>
        </p:nvSpPr>
        <p:spPr>
          <a:xfrm>
            <a:off x="4925709"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42" name="矩形: 圆角 141">
            <a:extLst>
              <a:ext uri="{FF2B5EF4-FFF2-40B4-BE49-F238E27FC236}">
                <a16:creationId xmlns:a16="http://schemas.microsoft.com/office/drawing/2014/main" id="{19C103D5-0C50-46B3-3588-79A743F3D6B7}"/>
              </a:ext>
            </a:extLst>
          </p:cNvPr>
          <p:cNvSpPr/>
          <p:nvPr/>
        </p:nvSpPr>
        <p:spPr>
          <a:xfrm>
            <a:off x="6811629"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43" name="矩形: 圆角 142">
            <a:extLst>
              <a:ext uri="{FF2B5EF4-FFF2-40B4-BE49-F238E27FC236}">
                <a16:creationId xmlns:a16="http://schemas.microsoft.com/office/drawing/2014/main" id="{71423CC3-A300-B256-0612-F126FB510836}"/>
              </a:ext>
            </a:extLst>
          </p:cNvPr>
          <p:cNvSpPr/>
          <p:nvPr/>
        </p:nvSpPr>
        <p:spPr>
          <a:xfrm>
            <a:off x="6812648"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44" name="矩形: 圆角 143">
            <a:extLst>
              <a:ext uri="{FF2B5EF4-FFF2-40B4-BE49-F238E27FC236}">
                <a16:creationId xmlns:a16="http://schemas.microsoft.com/office/drawing/2014/main" id="{230A9B68-5755-DB96-6A79-F3FD0A3D1B46}"/>
              </a:ext>
            </a:extLst>
          </p:cNvPr>
          <p:cNvSpPr/>
          <p:nvPr/>
        </p:nvSpPr>
        <p:spPr>
          <a:xfrm>
            <a:off x="2592319"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45" name="矩形: 圆角 144">
            <a:extLst>
              <a:ext uri="{FF2B5EF4-FFF2-40B4-BE49-F238E27FC236}">
                <a16:creationId xmlns:a16="http://schemas.microsoft.com/office/drawing/2014/main" id="{CB77F134-279E-95AB-F124-56451EF04597}"/>
              </a:ext>
            </a:extLst>
          </p:cNvPr>
          <p:cNvSpPr/>
          <p:nvPr/>
        </p:nvSpPr>
        <p:spPr>
          <a:xfrm>
            <a:off x="8948191"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46" name="矩形: 圆角 145">
            <a:extLst>
              <a:ext uri="{FF2B5EF4-FFF2-40B4-BE49-F238E27FC236}">
                <a16:creationId xmlns:a16="http://schemas.microsoft.com/office/drawing/2014/main" id="{109BCA75-DF48-5E15-4A57-E2FF027069F8}"/>
              </a:ext>
            </a:extLst>
          </p:cNvPr>
          <p:cNvSpPr/>
          <p:nvPr/>
        </p:nvSpPr>
        <p:spPr>
          <a:xfrm>
            <a:off x="2586547"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47" name="矩形: 圆角 146">
            <a:extLst>
              <a:ext uri="{FF2B5EF4-FFF2-40B4-BE49-F238E27FC236}">
                <a16:creationId xmlns:a16="http://schemas.microsoft.com/office/drawing/2014/main" id="{EB6F118B-1369-A0D9-0C34-B7AB91FC45DB}"/>
              </a:ext>
            </a:extLst>
          </p:cNvPr>
          <p:cNvSpPr/>
          <p:nvPr/>
        </p:nvSpPr>
        <p:spPr>
          <a:xfrm>
            <a:off x="2587566"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48" name="矩形: 圆角 147">
            <a:extLst>
              <a:ext uri="{FF2B5EF4-FFF2-40B4-BE49-F238E27FC236}">
                <a16:creationId xmlns:a16="http://schemas.microsoft.com/office/drawing/2014/main" id="{A08A4334-F808-5E1C-0101-65CDBB77C226}"/>
              </a:ext>
            </a:extLst>
          </p:cNvPr>
          <p:cNvSpPr/>
          <p:nvPr/>
        </p:nvSpPr>
        <p:spPr>
          <a:xfrm>
            <a:off x="2595256"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49" name="矩形: 圆角 148">
            <a:extLst>
              <a:ext uri="{FF2B5EF4-FFF2-40B4-BE49-F238E27FC236}">
                <a16:creationId xmlns:a16="http://schemas.microsoft.com/office/drawing/2014/main" id="{0059E9AB-006E-20EB-D17B-96E2EF3BFF9A}"/>
              </a:ext>
            </a:extLst>
          </p:cNvPr>
          <p:cNvSpPr/>
          <p:nvPr/>
        </p:nvSpPr>
        <p:spPr>
          <a:xfrm>
            <a:off x="2598277"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50" name="矩形: 圆角 149">
            <a:extLst>
              <a:ext uri="{FF2B5EF4-FFF2-40B4-BE49-F238E27FC236}">
                <a16:creationId xmlns:a16="http://schemas.microsoft.com/office/drawing/2014/main" id="{423EE92B-475E-D988-4811-EEBB3011A752}"/>
              </a:ext>
            </a:extLst>
          </p:cNvPr>
          <p:cNvSpPr/>
          <p:nvPr/>
        </p:nvSpPr>
        <p:spPr>
          <a:xfrm>
            <a:off x="6936441"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51" name="矩形: 圆角 150">
            <a:extLst>
              <a:ext uri="{FF2B5EF4-FFF2-40B4-BE49-F238E27FC236}">
                <a16:creationId xmlns:a16="http://schemas.microsoft.com/office/drawing/2014/main" id="{7540507E-D0B8-5BA7-AB3B-E16D7FC54512}"/>
              </a:ext>
            </a:extLst>
          </p:cNvPr>
          <p:cNvSpPr/>
          <p:nvPr/>
        </p:nvSpPr>
        <p:spPr>
          <a:xfrm>
            <a:off x="4924690"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53" name="矩形: 圆角 152">
            <a:extLst>
              <a:ext uri="{FF2B5EF4-FFF2-40B4-BE49-F238E27FC236}">
                <a16:creationId xmlns:a16="http://schemas.microsoft.com/office/drawing/2014/main" id="{F8D8E696-9485-2D79-473F-D81C49CDB869}"/>
              </a:ext>
            </a:extLst>
          </p:cNvPr>
          <p:cNvSpPr/>
          <p:nvPr/>
        </p:nvSpPr>
        <p:spPr>
          <a:xfrm>
            <a:off x="6819439"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累積処理</a:t>
            </a:r>
          </a:p>
        </p:txBody>
      </p:sp>
      <p:sp>
        <p:nvSpPr>
          <p:cNvPr id="154" name="矩形: 圆角 153">
            <a:extLst>
              <a:ext uri="{FF2B5EF4-FFF2-40B4-BE49-F238E27FC236}">
                <a16:creationId xmlns:a16="http://schemas.microsoft.com/office/drawing/2014/main" id="{5EC1020A-407E-425C-95F0-E2C7EB9BE051}"/>
              </a:ext>
            </a:extLst>
          </p:cNvPr>
          <p:cNvSpPr/>
          <p:nvPr/>
        </p:nvSpPr>
        <p:spPr>
          <a:xfrm>
            <a:off x="6822460"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155" name="矩形: 圆角 154">
            <a:extLst>
              <a:ext uri="{FF2B5EF4-FFF2-40B4-BE49-F238E27FC236}">
                <a16:creationId xmlns:a16="http://schemas.microsoft.com/office/drawing/2014/main" id="{2873CAEE-B320-8643-99C2-77B34546B6F5}"/>
              </a:ext>
            </a:extLst>
          </p:cNvPr>
          <p:cNvSpPr/>
          <p:nvPr/>
        </p:nvSpPr>
        <p:spPr>
          <a:xfrm>
            <a:off x="6809711"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優遇措置</a:t>
            </a:r>
          </a:p>
        </p:txBody>
      </p:sp>
      <p:sp>
        <p:nvSpPr>
          <p:cNvPr id="156" name="矩形: 圆角 155">
            <a:extLst>
              <a:ext uri="{FF2B5EF4-FFF2-40B4-BE49-F238E27FC236}">
                <a16:creationId xmlns:a16="http://schemas.microsoft.com/office/drawing/2014/main" id="{CF9C9BFB-46B4-F627-2CC4-2E33D52E1F2B}"/>
              </a:ext>
            </a:extLst>
          </p:cNvPr>
          <p:cNvSpPr/>
          <p:nvPr/>
        </p:nvSpPr>
        <p:spPr>
          <a:xfrm>
            <a:off x="6810730" y="4053573"/>
            <a:ext cx="1485758"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アカウント</a:t>
            </a:r>
            <a:r>
              <a:rPr lang="zh-CN" altLang="en-US" sz="1400" dirty="0"/>
              <a:t>処理</a:t>
            </a:r>
          </a:p>
        </p:txBody>
      </p:sp>
      <p:sp>
        <p:nvSpPr>
          <p:cNvPr id="157" name="矩形: 圆角 156">
            <a:extLst>
              <a:ext uri="{FF2B5EF4-FFF2-40B4-BE49-F238E27FC236}">
                <a16:creationId xmlns:a16="http://schemas.microsoft.com/office/drawing/2014/main" id="{057F1F34-8BB0-4C3A-2F78-FD14268EBCFC}"/>
              </a:ext>
            </a:extLst>
          </p:cNvPr>
          <p:cNvSpPr/>
          <p:nvPr/>
        </p:nvSpPr>
        <p:spPr>
          <a:xfrm>
            <a:off x="2590401"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製品開発</a:t>
            </a:r>
          </a:p>
        </p:txBody>
      </p:sp>
      <p:sp>
        <p:nvSpPr>
          <p:cNvPr id="158" name="矩形: 圆角 157">
            <a:extLst>
              <a:ext uri="{FF2B5EF4-FFF2-40B4-BE49-F238E27FC236}">
                <a16:creationId xmlns:a16="http://schemas.microsoft.com/office/drawing/2014/main" id="{384E4066-E478-E7C1-D436-5580E9686681}"/>
              </a:ext>
            </a:extLst>
          </p:cNvPr>
          <p:cNvSpPr/>
          <p:nvPr/>
        </p:nvSpPr>
        <p:spPr>
          <a:xfrm>
            <a:off x="8946273"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エージェント</a:t>
            </a:r>
            <a:endParaRPr lang="zh-CN" altLang="en-US" sz="1400" dirty="0"/>
          </a:p>
        </p:txBody>
      </p:sp>
      <p:sp>
        <p:nvSpPr>
          <p:cNvPr id="159" name="矩形: 圆角 158">
            <a:extLst>
              <a:ext uri="{FF2B5EF4-FFF2-40B4-BE49-F238E27FC236}">
                <a16:creationId xmlns:a16="http://schemas.microsoft.com/office/drawing/2014/main" id="{9CDB4523-C287-ED30-6780-544F8D9784F1}"/>
              </a:ext>
            </a:extLst>
          </p:cNvPr>
          <p:cNvSpPr/>
          <p:nvPr/>
        </p:nvSpPr>
        <p:spPr>
          <a:xfrm>
            <a:off x="2584629"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との</a:t>
            </a:r>
            <a:r>
              <a:rPr lang="zh-CN" altLang="en-US" sz="1400" dirty="0"/>
              <a:t>関係</a:t>
            </a:r>
          </a:p>
        </p:txBody>
      </p:sp>
      <p:sp>
        <p:nvSpPr>
          <p:cNvPr id="160" name="矩形: 圆角 159">
            <a:extLst>
              <a:ext uri="{FF2B5EF4-FFF2-40B4-BE49-F238E27FC236}">
                <a16:creationId xmlns:a16="http://schemas.microsoft.com/office/drawing/2014/main" id="{3F8CA422-FFC0-16C3-8F7C-765F33955B65}"/>
              </a:ext>
            </a:extLst>
          </p:cNvPr>
          <p:cNvSpPr/>
          <p:nvPr/>
        </p:nvSpPr>
        <p:spPr>
          <a:xfrm>
            <a:off x="2585648"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注文管理</a:t>
            </a:r>
          </a:p>
        </p:txBody>
      </p:sp>
      <p:sp>
        <p:nvSpPr>
          <p:cNvPr id="161" name="矩形: 圆角 160">
            <a:extLst>
              <a:ext uri="{FF2B5EF4-FFF2-40B4-BE49-F238E27FC236}">
                <a16:creationId xmlns:a16="http://schemas.microsoft.com/office/drawing/2014/main" id="{10F638C0-E4DF-40BA-221B-252AEA127D81}"/>
              </a:ext>
            </a:extLst>
          </p:cNvPr>
          <p:cNvSpPr/>
          <p:nvPr/>
        </p:nvSpPr>
        <p:spPr>
          <a:xfrm>
            <a:off x="2593338"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資</a:t>
            </a:r>
            <a:r>
              <a:rPr lang="zh-CN" altLang="en-US" sz="1400" dirty="0"/>
              <a:t>源管理</a:t>
            </a:r>
          </a:p>
        </p:txBody>
      </p:sp>
      <p:sp>
        <p:nvSpPr>
          <p:cNvPr id="162" name="矩形: 圆角 161">
            <a:extLst>
              <a:ext uri="{FF2B5EF4-FFF2-40B4-BE49-F238E27FC236}">
                <a16:creationId xmlns:a16="http://schemas.microsoft.com/office/drawing/2014/main" id="{D29529E7-F10C-B844-1856-49C8EE4DB710}"/>
              </a:ext>
            </a:extLst>
          </p:cNvPr>
          <p:cNvSpPr/>
          <p:nvPr/>
        </p:nvSpPr>
        <p:spPr>
          <a:xfrm>
            <a:off x="2596359"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資源管理</a:t>
            </a:r>
          </a:p>
        </p:txBody>
      </p:sp>
      <p:sp>
        <p:nvSpPr>
          <p:cNvPr id="163" name="矩形: 圆角 162">
            <a:extLst>
              <a:ext uri="{FF2B5EF4-FFF2-40B4-BE49-F238E27FC236}">
                <a16:creationId xmlns:a16="http://schemas.microsoft.com/office/drawing/2014/main" id="{4EFA742E-22D3-BB98-6CB4-C4260A83C95F}"/>
              </a:ext>
            </a:extLst>
          </p:cNvPr>
          <p:cNvSpPr/>
          <p:nvPr/>
        </p:nvSpPr>
        <p:spPr>
          <a:xfrm>
            <a:off x="6978067"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ja-JP" altLang="en-US" sz="1400" dirty="0"/>
              <a:t>アプレット</a:t>
            </a:r>
            <a:endParaRPr lang="zh-CN" altLang="en-US" sz="1400" dirty="0"/>
          </a:p>
        </p:txBody>
      </p:sp>
      <p:sp>
        <p:nvSpPr>
          <p:cNvPr id="164" name="矩形: 圆角 163">
            <a:extLst>
              <a:ext uri="{FF2B5EF4-FFF2-40B4-BE49-F238E27FC236}">
                <a16:creationId xmlns:a16="http://schemas.microsoft.com/office/drawing/2014/main" id="{AB872EB1-BDF9-9400-1D19-7E3867AD6388}"/>
              </a:ext>
            </a:extLst>
          </p:cNvPr>
          <p:cNvSpPr/>
          <p:nvPr/>
        </p:nvSpPr>
        <p:spPr>
          <a:xfrm>
            <a:off x="5020746"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サービス</a:t>
            </a:r>
            <a:endParaRPr lang="zh-CN" altLang="en-US" sz="1400" dirty="0"/>
          </a:p>
        </p:txBody>
      </p:sp>
      <p:sp>
        <p:nvSpPr>
          <p:cNvPr id="185" name="矩形 184">
            <a:extLst>
              <a:ext uri="{FF2B5EF4-FFF2-40B4-BE49-F238E27FC236}">
                <a16:creationId xmlns:a16="http://schemas.microsoft.com/office/drawing/2014/main" id="{C94F3BD7-F602-880D-1DB3-13AD4DC1549A}"/>
              </a:ext>
            </a:extLst>
          </p:cNvPr>
          <p:cNvSpPr/>
          <p:nvPr/>
        </p:nvSpPr>
        <p:spPr>
          <a:xfrm>
            <a:off x="4270980" y="3164428"/>
            <a:ext cx="2101245" cy="3074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163">
            <a:extLst>
              <a:ext uri="{FF2B5EF4-FFF2-40B4-BE49-F238E27FC236}">
                <a16:creationId xmlns:a16="http://schemas.microsoft.com/office/drawing/2014/main" id="{E02A0B94-B4B4-934F-9BAB-C7E42AF927BA}"/>
              </a:ext>
            </a:extLst>
          </p:cNvPr>
          <p:cNvSpPr/>
          <p:nvPr/>
        </p:nvSpPr>
        <p:spPr>
          <a:xfrm>
            <a:off x="3039538" y="2636136"/>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ビジネスホール</a:t>
            </a:r>
            <a:endParaRPr lang="zh-CN" altLang="en-US" sz="1400" dirty="0"/>
          </a:p>
        </p:txBody>
      </p:sp>
    </p:spTree>
    <p:extLst>
      <p:ext uri="{BB962C8B-B14F-4D97-AF65-F5344CB8AC3E}">
        <p14:creationId xmlns:p14="http://schemas.microsoft.com/office/powerpoint/2010/main" val="25039471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919596"/>
            <a:ext cx="7092375"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127009" y="1388661"/>
            <a:ext cx="4709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b="1" dirty="0">
                <a:solidFill>
                  <a:schemeClr val="bg2"/>
                </a:solidFill>
              </a:rPr>
              <a:t>簡潔なデプロイメントアーキテクチャ</a:t>
            </a:r>
            <a:endParaRPr lang="zh-CN" altLang="en-US" sz="2200" b="1" dirty="0">
              <a:solidFill>
                <a:schemeClr val="bg2"/>
              </a:solidFill>
              <a:ea typeface="微软雅黑" panose="020B0503020204020204" pitchFamily="34" charset="-122"/>
            </a:endParaRPr>
          </a:p>
        </p:txBody>
      </p:sp>
      <p:sp>
        <p:nvSpPr>
          <p:cNvPr id="6" name="文本框 112">
            <a:extLst>
              <a:ext uri="{FF2B5EF4-FFF2-40B4-BE49-F238E27FC236}">
                <a16:creationId xmlns:a16="http://schemas.microsoft.com/office/drawing/2014/main" id="{E857E8C4-EC6E-2A4B-BBB6-C31BFA00C4F0}"/>
              </a:ext>
            </a:extLst>
          </p:cNvPr>
          <p:cNvSpPr txBox="1"/>
          <p:nvPr/>
        </p:nvSpPr>
        <p:spPr>
          <a:xfrm>
            <a:off x="2025745" y="172781"/>
            <a:ext cx="8140510"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業務サポートシステム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5" name="图片 4">
            <a:extLst>
              <a:ext uri="{FF2B5EF4-FFF2-40B4-BE49-F238E27FC236}">
                <a16:creationId xmlns:a16="http://schemas.microsoft.com/office/drawing/2014/main" id="{A95EAACB-A103-5F27-D1F9-3A4CB9D8B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452" y="1870093"/>
            <a:ext cx="8372032" cy="4987907"/>
          </a:xfrm>
          <a:prstGeom prst="rect">
            <a:avLst/>
          </a:prstGeom>
        </p:spPr>
      </p:pic>
    </p:spTree>
    <p:extLst>
      <p:ext uri="{BB962C8B-B14F-4D97-AF65-F5344CB8AC3E}">
        <p14:creationId xmlns:p14="http://schemas.microsoft.com/office/powerpoint/2010/main" val="23210107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2484443" y="224053"/>
            <a:ext cx="7238877"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亜信で使用される技術</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588" y="1466133"/>
            <a:ext cx="8722795"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269283" y="1864190"/>
            <a:ext cx="48984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ja-JP" altLang="en-US" sz="2200" dirty="0">
                <a:solidFill>
                  <a:schemeClr val="bg1"/>
                </a:solidFill>
                <a:ea typeface="微软雅黑" panose="020B0503020204020204" pitchFamily="34" charset="-122"/>
              </a:rPr>
              <a:t>フロントエンド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jsp</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59" y="2585483"/>
            <a:ext cx="8916447"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2983540"/>
            <a:ext cx="590091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ja-JP" altLang="en-US" sz="2200" dirty="0">
                <a:solidFill>
                  <a:schemeClr val="bg1"/>
                </a:solidFill>
                <a:ea typeface="微软雅黑" panose="020B0503020204020204" pitchFamily="34" charset="-122"/>
              </a:rPr>
              <a:t>バックエンド</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Struts,</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Spring,ibatis</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3" y="3799429"/>
            <a:ext cx="8817389"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197486"/>
            <a:ext cx="4341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Tuxedo</a:t>
            </a:r>
            <a:r>
              <a:rPr lang="ja-JP" altLang="en-US" sz="2400" dirty="0">
                <a:solidFill>
                  <a:srgbClr val="ECECF1"/>
                </a:solidFill>
                <a:latin typeface="Söhne"/>
              </a:rPr>
              <a:t>サービスは</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a:t>
            </a:r>
            <a:r>
              <a:rPr lang="zh-CN" altLang="en-US" sz="2200" dirty="0">
                <a:solidFill>
                  <a:schemeClr val="bg1"/>
                </a:solidFill>
                <a:ea typeface="微软雅黑" panose="020B0503020204020204" pitchFamily="34" charset="-122"/>
              </a:rPr>
              <a:t> </a:t>
            </a: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5929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Oracle:</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PL</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a:t>
            </a:r>
            <a:endParaRPr lang="zh-CN" altLang="en-US" sz="2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73395753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5099</TotalTime>
  <Words>3378</Words>
  <Application>Microsoft Office PowerPoint</Application>
  <PresentationFormat>宽屏</PresentationFormat>
  <Paragraphs>304</Paragraphs>
  <Slides>23</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Menlo</vt:lpstr>
      <vt:lpstr>Söhne</vt:lpstr>
      <vt:lpstr>等线</vt:lpstr>
      <vt:lpstr>等线 Light</vt:lpstr>
      <vt:lpstr>方正硬笔楷书繁体</vt:lpstr>
      <vt:lpstr>宋体</vt:lpstr>
      <vt:lpstr>微软雅黑</vt:lpstr>
      <vt:lpstr>叶根友刀锋黑草</vt:lpstr>
      <vt:lpstr>Arial</vt:lpstr>
      <vt:lpstr>Calibri</vt:lpstr>
      <vt:lpstr>Microsoft New Tai Lue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hong li</dc:creator>
  <dc:description>www.99ppt.com;</dc:description>
  <cp:lastModifiedBy>li hong</cp:lastModifiedBy>
  <cp:revision>629</cp:revision>
  <dcterms:created xsi:type="dcterms:W3CDTF">2017-05-11T06:30:26Z</dcterms:created>
  <dcterms:modified xsi:type="dcterms:W3CDTF">2023-06-14T05:27:08Z</dcterms:modified>
</cp:coreProperties>
</file>